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6.xml" ContentType="application/vnd.openxmlformats-officedocument.themeOverride+xml"/>
  <Override PartName="/ppt/charts/chart30.xml" ContentType="application/vnd.openxmlformats-officedocument.drawingml.chart+xml"/>
  <Override PartName="/ppt/theme/themeOverride7.xml" ContentType="application/vnd.openxmlformats-officedocument.themeOverr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8.xml" ContentType="application/vnd.openxmlformats-officedocument.themeOverr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9.xml" ContentType="application/vnd.openxmlformats-officedocument.themeOverride+xml"/>
  <Override PartName="/ppt/charts/chart37.xml" ContentType="application/vnd.openxmlformats-officedocument.drawingml.chart+xml"/>
  <Override PartName="/ppt/theme/themeOverride10.xml" ContentType="application/vnd.openxmlformats-officedocument.themeOverride+xml"/>
  <Override PartName="/ppt/charts/chart38.xml" ContentType="application/vnd.openxmlformats-officedocument.drawingml.chart+xml"/>
  <Override PartName="/ppt/notesSlides/notesSlide13.xml" ContentType="application/vnd.openxmlformats-officedocument.presentationml.notesSlide+xml"/>
  <Override PartName="/ppt/charts/chart39.xml" ContentType="application/vnd.openxmlformats-officedocument.drawingml.chart+xml"/>
  <Override PartName="/ppt/theme/themeOverride11.xml" ContentType="application/vnd.openxmlformats-officedocument.themeOverr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0" r:id="rId4"/>
    <p:sldMasterId id="2147483689" r:id="rId5"/>
    <p:sldMasterId id="2147483702" r:id="rId6"/>
  </p:sldMasterIdLst>
  <p:notesMasterIdLst>
    <p:notesMasterId r:id="rId59"/>
  </p:notesMasterIdLst>
  <p:sldIdLst>
    <p:sldId id="284" r:id="rId7"/>
    <p:sldId id="439" r:id="rId8"/>
    <p:sldId id="458" r:id="rId9"/>
    <p:sldId id="680" r:id="rId10"/>
    <p:sldId id="681" r:id="rId11"/>
    <p:sldId id="682" r:id="rId12"/>
    <p:sldId id="684" r:id="rId13"/>
    <p:sldId id="685" r:id="rId14"/>
    <p:sldId id="465" r:id="rId15"/>
    <p:sldId id="288" r:id="rId16"/>
    <p:sldId id="575" r:id="rId17"/>
    <p:sldId id="571" r:id="rId18"/>
    <p:sldId id="573" r:id="rId19"/>
    <p:sldId id="656" r:id="rId20"/>
    <p:sldId id="634" r:id="rId21"/>
    <p:sldId id="636" r:id="rId22"/>
    <p:sldId id="639" r:id="rId23"/>
    <p:sldId id="645" r:id="rId24"/>
    <p:sldId id="657" r:id="rId25"/>
    <p:sldId id="658" r:id="rId26"/>
    <p:sldId id="686" r:id="rId27"/>
    <p:sldId id="687" r:id="rId28"/>
    <p:sldId id="688" r:id="rId29"/>
    <p:sldId id="689" r:id="rId30"/>
    <p:sldId id="481" r:id="rId31"/>
    <p:sldId id="691" r:id="rId32"/>
    <p:sldId id="530" r:id="rId33"/>
    <p:sldId id="531" r:id="rId34"/>
    <p:sldId id="532" r:id="rId35"/>
    <p:sldId id="306" r:id="rId36"/>
    <p:sldId id="692" r:id="rId37"/>
    <p:sldId id="693" r:id="rId38"/>
    <p:sldId id="661" r:id="rId39"/>
    <p:sldId id="679" r:id="rId40"/>
    <p:sldId id="669" r:id="rId41"/>
    <p:sldId id="664" r:id="rId42"/>
    <p:sldId id="665" r:id="rId43"/>
    <p:sldId id="666" r:id="rId44"/>
    <p:sldId id="660" r:id="rId45"/>
    <p:sldId id="659" r:id="rId46"/>
    <p:sldId id="662" r:id="rId47"/>
    <p:sldId id="670" r:id="rId48"/>
    <p:sldId id="694" r:id="rId49"/>
    <p:sldId id="695" r:id="rId50"/>
    <p:sldId id="671" r:id="rId51"/>
    <p:sldId id="672" r:id="rId52"/>
    <p:sldId id="696" r:id="rId53"/>
    <p:sldId id="673" r:id="rId54"/>
    <p:sldId id="674" r:id="rId55"/>
    <p:sldId id="675" r:id="rId56"/>
    <p:sldId id="676" r:id="rId57"/>
    <p:sldId id="408" r:id="rId58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7E2"/>
    <a:srgbClr val="002649"/>
    <a:srgbClr val="ADADB0"/>
    <a:srgbClr val="667D92"/>
    <a:srgbClr val="7C91A4"/>
    <a:srgbClr val="C87D88"/>
    <a:srgbClr val="A32638"/>
    <a:srgbClr val="D8A4AB"/>
    <a:srgbClr val="90A2B2"/>
    <a:srgbClr val="77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245" autoAdjust="0"/>
  </p:normalViewPr>
  <p:slideViewPr>
    <p:cSldViewPr>
      <p:cViewPr varScale="1">
        <p:scale>
          <a:sx n="70" d="100"/>
          <a:sy n="70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5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7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8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9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0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1181102362204E-2"/>
          <c:y val="8.1634374233296073E-2"/>
          <c:w val="0.54317191601049863"/>
          <c:h val="0.860984993048551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Однозначно голосуватиму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07'15</c:v>
                </c:pt>
                <c:pt idx="1">
                  <c:v>09'15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0.35870000000000002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Скоріше голосуватиму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07'15</c:v>
                </c:pt>
                <c:pt idx="1">
                  <c:v>09'15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0.36</c:v>
                </c:pt>
                <c:pt idx="1">
                  <c:v>0.39169999999999999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вiдповiсти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07'15</c:v>
                </c:pt>
                <c:pt idx="1">
                  <c:v>09'15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0.08</c:v>
                </c:pt>
                <c:pt idx="1">
                  <c:v>6.2600000000000003E-2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Скоріше не голосуватиму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07'15</c:v>
                </c:pt>
                <c:pt idx="1">
                  <c:v>09'15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0.11</c:v>
                </c:pt>
                <c:pt idx="1">
                  <c:v>6.2899999999999998E-2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Точно не голосуватиму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07'15</c:v>
                </c:pt>
                <c:pt idx="1">
                  <c:v>09'15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0.17</c:v>
                </c:pt>
                <c:pt idx="1">
                  <c:v>0.1242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321299008"/>
        <c:axId val="321313512"/>
      </c:barChart>
      <c:catAx>
        <c:axId val="32129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321313512"/>
        <c:crosses val="autoZero"/>
        <c:auto val="1"/>
        <c:lblAlgn val="ctr"/>
        <c:lblOffset val="100"/>
        <c:noMultiLvlLbl val="0"/>
      </c:catAx>
      <c:valAx>
        <c:axId val="3213135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321299008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4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4027777777777772"/>
          <c:y val="5.792499250333942E-2"/>
          <c:w val="0.32390562117235344"/>
          <c:h val="0.88225199683777222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1181102362204E-2"/>
          <c:y val="0.24252156993702806"/>
          <c:w val="0.61400524934383205"/>
          <c:h val="0.735484079818989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Повністю схвалюю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02'14</c:v>
                </c:pt>
                <c:pt idx="1">
                  <c:v>03'14</c:v>
                </c:pt>
                <c:pt idx="2">
                  <c:v>04'14</c:v>
                </c:pt>
                <c:pt idx="3">
                  <c:v>09'14</c:v>
                </c:pt>
                <c:pt idx="4">
                  <c:v>07'15</c:v>
                </c:pt>
                <c:pt idx="5">
                  <c:v>09'15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0.02</c:v>
                </c:pt>
                <c:pt idx="1">
                  <c:v>0.06</c:v>
                </c:pt>
                <c:pt idx="2">
                  <c:v>0.06</c:v>
                </c:pt>
                <c:pt idx="3">
                  <c:v>0.03</c:v>
                </c:pt>
                <c:pt idx="4">
                  <c:v>4.8999999999999998E-3</c:v>
                </c:pt>
                <c:pt idx="5">
                  <c:v>4.1999999999999997E-3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Скоріше схвалюю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02'14</c:v>
                </c:pt>
                <c:pt idx="1">
                  <c:v>03'14</c:v>
                </c:pt>
                <c:pt idx="2">
                  <c:v>04'14</c:v>
                </c:pt>
                <c:pt idx="3">
                  <c:v>09'14</c:v>
                </c:pt>
                <c:pt idx="4">
                  <c:v>07'15</c:v>
                </c:pt>
                <c:pt idx="5">
                  <c:v>09'15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0.11</c:v>
                </c:pt>
                <c:pt idx="1">
                  <c:v>0.32</c:v>
                </c:pt>
                <c:pt idx="2">
                  <c:v>0.33</c:v>
                </c:pt>
                <c:pt idx="3">
                  <c:v>0.14000000000000001</c:v>
                </c:pt>
                <c:pt idx="4">
                  <c:v>9.4700000000000006E-2</c:v>
                </c:pt>
                <c:pt idx="5">
                  <c:v>0.1041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02'14</c:v>
                </c:pt>
                <c:pt idx="1">
                  <c:v>03'14</c:v>
                </c:pt>
                <c:pt idx="2">
                  <c:v>04'14</c:v>
                </c:pt>
                <c:pt idx="3">
                  <c:v>09'14</c:v>
                </c:pt>
                <c:pt idx="4">
                  <c:v>07'15</c:v>
                </c:pt>
                <c:pt idx="5">
                  <c:v>09'15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0.08</c:v>
                </c:pt>
                <c:pt idx="1">
                  <c:v>0.11</c:v>
                </c:pt>
                <c:pt idx="2">
                  <c:v>0.11</c:v>
                </c:pt>
                <c:pt idx="3">
                  <c:v>0.09</c:v>
                </c:pt>
                <c:pt idx="4">
                  <c:v>6.08E-2</c:v>
                </c:pt>
                <c:pt idx="5">
                  <c:v>6.0499999999999998E-2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Скоріше не схвалюю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02'14</c:v>
                </c:pt>
                <c:pt idx="1">
                  <c:v>03'14</c:v>
                </c:pt>
                <c:pt idx="2">
                  <c:v>04'14</c:v>
                </c:pt>
                <c:pt idx="3">
                  <c:v>09'14</c:v>
                </c:pt>
                <c:pt idx="4">
                  <c:v>07'15</c:v>
                </c:pt>
                <c:pt idx="5">
                  <c:v>09'15</c:v>
                </c:pt>
              </c:strCache>
            </c:strRef>
          </c:cat>
          <c:val>
            <c:numRef>
              <c:f>Лист1!$E$2:$E$7</c:f>
              <c:numCache>
                <c:formatCode>0%</c:formatCode>
                <c:ptCount val="6"/>
                <c:pt idx="0">
                  <c:v>0.3</c:v>
                </c:pt>
                <c:pt idx="1">
                  <c:v>0.24</c:v>
                </c:pt>
                <c:pt idx="2">
                  <c:v>0.24</c:v>
                </c:pt>
                <c:pt idx="3">
                  <c:v>0.36</c:v>
                </c:pt>
                <c:pt idx="4">
                  <c:v>0.35070000000000001</c:v>
                </c:pt>
                <c:pt idx="5">
                  <c:v>0.35010000000000002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Зовсім не схвалюю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02'14</c:v>
                </c:pt>
                <c:pt idx="1">
                  <c:v>03'14</c:v>
                </c:pt>
                <c:pt idx="2">
                  <c:v>04'14</c:v>
                </c:pt>
                <c:pt idx="3">
                  <c:v>09'14</c:v>
                </c:pt>
                <c:pt idx="4">
                  <c:v>07'15</c:v>
                </c:pt>
                <c:pt idx="5">
                  <c:v>09'15</c:v>
                </c:pt>
              </c:strCache>
            </c:strRef>
          </c:cat>
          <c:val>
            <c:numRef>
              <c:f>Лист1!$F$2:$F$7</c:f>
              <c:numCache>
                <c:formatCode>0%</c:formatCode>
                <c:ptCount val="6"/>
                <c:pt idx="0">
                  <c:v>0.5</c:v>
                </c:pt>
                <c:pt idx="1">
                  <c:v>0.26</c:v>
                </c:pt>
                <c:pt idx="2">
                  <c:v>0.26</c:v>
                </c:pt>
                <c:pt idx="3">
                  <c:v>0.37</c:v>
                </c:pt>
                <c:pt idx="4">
                  <c:v>0.4889</c:v>
                </c:pt>
                <c:pt idx="5">
                  <c:v>0.48110000000000003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256026344"/>
        <c:axId val="256026736"/>
      </c:barChart>
      <c:catAx>
        <c:axId val="256026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256026736"/>
        <c:crosses val="autoZero"/>
        <c:auto val="1"/>
        <c:lblAlgn val="ctr"/>
        <c:lblOffset val="100"/>
        <c:noMultiLvlLbl val="0"/>
      </c:catAx>
      <c:valAx>
        <c:axId val="2560267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256026344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4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1944444444444444"/>
          <c:y val="0.20506399422075622"/>
          <c:w val="0.26001673228346456"/>
          <c:h val="0.74809584821306874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1181102362204E-2"/>
          <c:y val="0.24252156993702806"/>
          <c:w val="0.61400524934383205"/>
          <c:h val="0.735484079818989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Повністю схвалюю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0.09</c:v>
                </c:pt>
                <c:pt idx="1">
                  <c:v>0.11</c:v>
                </c:pt>
                <c:pt idx="2">
                  <c:v>0.15</c:v>
                </c:pt>
                <c:pt idx="3">
                  <c:v>2.9399999999999999E-2</c:v>
                </c:pt>
                <c:pt idx="4">
                  <c:v>4.1700000000000001E-2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Скоріше схвалюю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0.33</c:v>
                </c:pt>
                <c:pt idx="1">
                  <c:v>0.36</c:v>
                </c:pt>
                <c:pt idx="2">
                  <c:v>0.4</c:v>
                </c:pt>
                <c:pt idx="3">
                  <c:v>0.21030000000000001</c:v>
                </c:pt>
                <c:pt idx="4">
                  <c:v>0.1978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0.11</c:v>
                </c:pt>
                <c:pt idx="1">
                  <c:v>0.11</c:v>
                </c:pt>
                <c:pt idx="2">
                  <c:v>0.1</c:v>
                </c:pt>
                <c:pt idx="3">
                  <c:v>8.48E-2</c:v>
                </c:pt>
                <c:pt idx="4">
                  <c:v>6.4399999999999999E-2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Скоріше не схвалюю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0.2</c:v>
                </c:pt>
                <c:pt idx="1">
                  <c:v>0.19</c:v>
                </c:pt>
                <c:pt idx="2">
                  <c:v>0.22</c:v>
                </c:pt>
                <c:pt idx="3">
                  <c:v>0.34279999999999999</c:v>
                </c:pt>
                <c:pt idx="4">
                  <c:v>0.29389999999999999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Зовсім не схвалюю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0.27</c:v>
                </c:pt>
                <c:pt idx="1">
                  <c:v>0.24</c:v>
                </c:pt>
                <c:pt idx="2">
                  <c:v>0.13</c:v>
                </c:pt>
                <c:pt idx="3">
                  <c:v>0.33279999999999998</c:v>
                </c:pt>
                <c:pt idx="4">
                  <c:v>0.40210000000000001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255693424"/>
        <c:axId val="255693816"/>
      </c:barChart>
      <c:catAx>
        <c:axId val="25569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255693816"/>
        <c:crosses val="autoZero"/>
        <c:auto val="1"/>
        <c:lblAlgn val="ctr"/>
        <c:lblOffset val="100"/>
        <c:noMultiLvlLbl val="0"/>
      </c:catAx>
      <c:valAx>
        <c:axId val="2556938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255693424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4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1944444444444444"/>
          <c:y val="0.20506399422075622"/>
          <c:w val="0.26001673228346456"/>
          <c:h val="0.74809584821306874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1181102362204E-2"/>
          <c:y val="0.24252156993702806"/>
          <c:w val="0.61400524934383205"/>
          <c:h val="0.735484079818989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Повністю схвалюю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0.12</c:v>
                </c:pt>
                <c:pt idx="1">
                  <c:v>0.16</c:v>
                </c:pt>
                <c:pt idx="2">
                  <c:v>0.13</c:v>
                </c:pt>
                <c:pt idx="3">
                  <c:v>6.7000000000000002E-3</c:v>
                </c:pt>
                <c:pt idx="4">
                  <c:v>1.5800000000000002E-2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Скоріше схвалюю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0.34</c:v>
                </c:pt>
                <c:pt idx="1">
                  <c:v>0.36</c:v>
                </c:pt>
                <c:pt idx="2">
                  <c:v>0.35</c:v>
                </c:pt>
                <c:pt idx="3">
                  <c:v>9.98E-2</c:v>
                </c:pt>
                <c:pt idx="4">
                  <c:v>0.1072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0.09</c:v>
                </c:pt>
                <c:pt idx="1">
                  <c:v>0.08</c:v>
                </c:pt>
                <c:pt idx="2">
                  <c:v>0.1</c:v>
                </c:pt>
                <c:pt idx="3">
                  <c:v>5.5099999999999996E-2</c:v>
                </c:pt>
                <c:pt idx="4">
                  <c:v>4.6600000000000003E-2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Скоріше не схвалюю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0.17</c:v>
                </c:pt>
                <c:pt idx="1">
                  <c:v>0.16</c:v>
                </c:pt>
                <c:pt idx="2">
                  <c:v>0.27</c:v>
                </c:pt>
                <c:pt idx="3">
                  <c:v>0.32270000000000004</c:v>
                </c:pt>
                <c:pt idx="4">
                  <c:v>0.28639999999999999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Зовсім не схвалюю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0.27</c:v>
                </c:pt>
                <c:pt idx="1">
                  <c:v>0.24</c:v>
                </c:pt>
                <c:pt idx="2">
                  <c:v>0.15</c:v>
                </c:pt>
                <c:pt idx="3">
                  <c:v>0.51580000000000004</c:v>
                </c:pt>
                <c:pt idx="4">
                  <c:v>0.54400000000000004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256025168"/>
        <c:axId val="256025560"/>
      </c:barChart>
      <c:catAx>
        <c:axId val="25602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256025560"/>
        <c:crosses val="autoZero"/>
        <c:auto val="1"/>
        <c:lblAlgn val="ctr"/>
        <c:lblOffset val="100"/>
        <c:noMultiLvlLbl val="0"/>
      </c:catAx>
      <c:valAx>
        <c:axId val="2560255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256025168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4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1944444444444444"/>
          <c:y val="0.20506399422075622"/>
          <c:w val="0.26001673228346456"/>
          <c:h val="0.74809584821306874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733388013998248"/>
          <c:y val="0.19635491917236866"/>
          <c:w val="0.46058978565179354"/>
          <c:h val="0.73548407981898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Дуже позитивне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1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Народний депутат Михайло Ланьо</c:v>
                </c:pt>
                <c:pt idx="1">
                  <c:v>Народний депутат Вiктор Балога</c:v>
                </c:pt>
                <c:pt idx="2">
                  <c:v>Лiдер полiтичної партiї Сильна Україна Сергiй Тiгiпко</c:v>
                </c:pt>
                <c:pt idx="3">
                  <c:v>Прем'єр-мiнiстр України Арсенiй Яценюк</c:v>
                </c:pt>
                <c:pt idx="4">
                  <c:v>Народний депутат, лiдер Опозицiйного блоку Юрiй Бойко</c:v>
                </c:pt>
                <c:pt idx="5">
                  <c:v>Лiдер ВО Свобода Олег Тягнибок</c:v>
                </c:pt>
                <c:pt idx="6">
                  <c:v>Мiнiстр внутрiшнiх справ Арсен Аваков</c:v>
                </c:pt>
                <c:pt idx="7">
                  <c:v>Мiнiстр оборони Степан Полторак</c:v>
                </c:pt>
                <c:pt idx="8">
                  <c:v>Народний депутат, Голова Радикальної партiї України Олег Ляшко</c:v>
                </c:pt>
                <c:pt idx="9">
                  <c:v>Народний депутат, лiдер полiтичної партiї Правий сектор Дмитро Ярош</c:v>
                </c:pt>
                <c:pt idx="10">
                  <c:v>Голова Парламенту Володимир Гройсман</c:v>
                </c:pt>
                <c:pt idx="11">
                  <c:v>Мiнiстр закордонних справ Павло Клiмкiн</c:v>
                </c:pt>
                <c:pt idx="12">
                  <c:v>Народний депутат, лiдер ВО Батькiвщина Юлiя Тимошенко</c:v>
                </c:pt>
                <c:pt idx="13">
                  <c:v>Мiський голова Києва Вiталiй Кличко</c:v>
                </c:pt>
                <c:pt idx="14">
                  <c:v>Президент України Петро Порошенко </c:v>
                </c:pt>
                <c:pt idx="15">
                  <c:v>Голова Закарпатської ОДА Геннадiй Москаль</c:v>
                </c:pt>
                <c:pt idx="16">
                  <c:v>Мiський голова Львова Андрiй Садовий</c:v>
                </c:pt>
                <c:pt idx="17">
                  <c:v>Голова Одеської ОДА Мiхеїл Саакашвiлi</c:v>
                </c:pt>
              </c:strCache>
            </c:strRef>
          </c:cat>
          <c:val>
            <c:numRef>
              <c:f>Лист1!$B$2:$B$19</c:f>
              <c:numCache>
                <c:formatCode>0%</c:formatCode>
                <c:ptCount val="18"/>
                <c:pt idx="0">
                  <c:v>1.5E-3</c:v>
                </c:pt>
                <c:pt idx="1">
                  <c:v>5.4000000000000003E-3</c:v>
                </c:pt>
                <c:pt idx="2">
                  <c:v>1.03E-2</c:v>
                </c:pt>
                <c:pt idx="3">
                  <c:v>1.8800000000000001E-2</c:v>
                </c:pt>
                <c:pt idx="4">
                  <c:v>4.2000000000000003E-2</c:v>
                </c:pt>
                <c:pt idx="5">
                  <c:v>3.6499999999999998E-2</c:v>
                </c:pt>
                <c:pt idx="6">
                  <c:v>1.47E-2</c:v>
                </c:pt>
                <c:pt idx="7">
                  <c:v>1.8200000000000001E-2</c:v>
                </c:pt>
                <c:pt idx="8">
                  <c:v>5.3400000000000003E-2</c:v>
                </c:pt>
                <c:pt idx="9">
                  <c:v>6.5600000000000006E-2</c:v>
                </c:pt>
                <c:pt idx="10">
                  <c:v>2.3300000000000001E-2</c:v>
                </c:pt>
                <c:pt idx="11">
                  <c:v>2.81E-2</c:v>
                </c:pt>
                <c:pt idx="12">
                  <c:v>7.3499999999999996E-2</c:v>
                </c:pt>
                <c:pt idx="13">
                  <c:v>3.5099999999999999E-2</c:v>
                </c:pt>
                <c:pt idx="14">
                  <c:v>4.8300000000000003E-2</c:v>
                </c:pt>
                <c:pt idx="15">
                  <c:v>6.7199999999999996E-2</c:v>
                </c:pt>
                <c:pt idx="16">
                  <c:v>8.6400000000000005E-2</c:v>
                </c:pt>
                <c:pt idx="17">
                  <c:v>0.1042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Скоріше позитивне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1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Народний депутат Михайло Ланьо</c:v>
                </c:pt>
                <c:pt idx="1">
                  <c:v>Народний депутат Вiктор Балога</c:v>
                </c:pt>
                <c:pt idx="2">
                  <c:v>Лiдер полiтичної партiї Сильна Україна Сергiй Тiгiпко</c:v>
                </c:pt>
                <c:pt idx="3">
                  <c:v>Прем'єр-мiнiстр України Арсенiй Яценюк</c:v>
                </c:pt>
                <c:pt idx="4">
                  <c:v>Народний депутат, лiдер Опозицiйного блоку Юрiй Бойко</c:v>
                </c:pt>
                <c:pt idx="5">
                  <c:v>Лiдер ВО Свобода Олег Тягнибок</c:v>
                </c:pt>
                <c:pt idx="6">
                  <c:v>Мiнiстр внутрiшнiх справ Арсен Аваков</c:v>
                </c:pt>
                <c:pt idx="7">
                  <c:v>Мiнiстр оборони Степан Полторак</c:v>
                </c:pt>
                <c:pt idx="8">
                  <c:v>Народний депутат, Голова Радикальної партiї України Олег Ляшко</c:v>
                </c:pt>
                <c:pt idx="9">
                  <c:v>Народний депутат, лiдер полiтичної партiї Правий сектор Дмитро Ярош</c:v>
                </c:pt>
                <c:pt idx="10">
                  <c:v>Голова Парламенту Володимир Гройсман</c:v>
                </c:pt>
                <c:pt idx="11">
                  <c:v>Мiнiстр закордонних справ Павло Клiмкiн</c:v>
                </c:pt>
                <c:pt idx="12">
                  <c:v>Народний депутат, лiдер ВО Батькiвщина Юлiя Тимошенко</c:v>
                </c:pt>
                <c:pt idx="13">
                  <c:v>Мiський голова Києва Вiталiй Кличко</c:v>
                </c:pt>
                <c:pt idx="14">
                  <c:v>Президент України Петро Порошенко </c:v>
                </c:pt>
                <c:pt idx="15">
                  <c:v>Голова Закарпатської ОДА Геннадiй Москаль</c:v>
                </c:pt>
                <c:pt idx="16">
                  <c:v>Мiський голова Львова Андрiй Садовий</c:v>
                </c:pt>
                <c:pt idx="17">
                  <c:v>Голова Одеської ОДА Мiхеїл Саакашвiлi</c:v>
                </c:pt>
              </c:strCache>
            </c:strRef>
          </c:cat>
          <c:val>
            <c:numRef>
              <c:f>Лист1!$C$2:$C$19</c:f>
              <c:numCache>
                <c:formatCode>0%</c:formatCode>
                <c:ptCount val="18"/>
                <c:pt idx="0">
                  <c:v>9.9000000000000008E-3</c:v>
                </c:pt>
                <c:pt idx="1">
                  <c:v>4.3099999999999999E-2</c:v>
                </c:pt>
                <c:pt idx="2">
                  <c:v>8.1299999999999997E-2</c:v>
                </c:pt>
                <c:pt idx="3">
                  <c:v>0.1124</c:v>
                </c:pt>
                <c:pt idx="4">
                  <c:v>9.2399999999999996E-2</c:v>
                </c:pt>
                <c:pt idx="5">
                  <c:v>0.11990000000000001</c:v>
                </c:pt>
                <c:pt idx="6">
                  <c:v>0.15570000000000001</c:v>
                </c:pt>
                <c:pt idx="7">
                  <c:v>0.16389999999999999</c:v>
                </c:pt>
                <c:pt idx="8">
                  <c:v>0.15359999999999999</c:v>
                </c:pt>
                <c:pt idx="9">
                  <c:v>0.15820000000000001</c:v>
                </c:pt>
                <c:pt idx="10">
                  <c:v>0.20300000000000001</c:v>
                </c:pt>
                <c:pt idx="11">
                  <c:v>0.20910000000000001</c:v>
                </c:pt>
                <c:pt idx="12">
                  <c:v>0.17219999999999999</c:v>
                </c:pt>
                <c:pt idx="13">
                  <c:v>0.21840000000000001</c:v>
                </c:pt>
                <c:pt idx="14">
                  <c:v>0.21970000000000001</c:v>
                </c:pt>
                <c:pt idx="15">
                  <c:v>0.2747</c:v>
                </c:pt>
                <c:pt idx="16">
                  <c:v>0.28920000000000001</c:v>
                </c:pt>
                <c:pt idx="17">
                  <c:v>0.32919999999999999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чув про такого</c:v>
                </c:pt>
              </c:strCache>
            </c:strRef>
          </c:tx>
          <c:spPr>
            <a:solidFill>
              <a:srgbClr val="A2B7E2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1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Народний депутат Михайло Ланьо</c:v>
                </c:pt>
                <c:pt idx="1">
                  <c:v>Народний депутат Вiктор Балога</c:v>
                </c:pt>
                <c:pt idx="2">
                  <c:v>Лiдер полiтичної партiї Сильна Україна Сергiй Тiгiпко</c:v>
                </c:pt>
                <c:pt idx="3">
                  <c:v>Прем'єр-мiнiстр України Арсенiй Яценюк</c:v>
                </c:pt>
                <c:pt idx="4">
                  <c:v>Народний депутат, лiдер Опозицiйного блоку Юрiй Бойко</c:v>
                </c:pt>
                <c:pt idx="5">
                  <c:v>Лiдер ВО Свобода Олег Тягнибок</c:v>
                </c:pt>
                <c:pt idx="6">
                  <c:v>Мiнiстр внутрiшнiх справ Арсен Аваков</c:v>
                </c:pt>
                <c:pt idx="7">
                  <c:v>Мiнiстр оборони Степан Полторак</c:v>
                </c:pt>
                <c:pt idx="8">
                  <c:v>Народний депутат, Голова Радикальної партiї України Олег Ляшко</c:v>
                </c:pt>
                <c:pt idx="9">
                  <c:v>Народний депутат, лiдер полiтичної партiї Правий сектор Дмитро Ярош</c:v>
                </c:pt>
                <c:pt idx="10">
                  <c:v>Голова Парламенту Володимир Гройсман</c:v>
                </c:pt>
                <c:pt idx="11">
                  <c:v>Мiнiстр закордонних справ Павло Клiмкiн</c:v>
                </c:pt>
                <c:pt idx="12">
                  <c:v>Народний депутат, лiдер ВО Батькiвщина Юлiя Тимошенко</c:v>
                </c:pt>
                <c:pt idx="13">
                  <c:v>Мiський голова Києва Вiталiй Кличко</c:v>
                </c:pt>
                <c:pt idx="14">
                  <c:v>Президент України Петро Порошенко </c:v>
                </c:pt>
                <c:pt idx="15">
                  <c:v>Голова Закарпатської ОДА Геннадiй Москаль</c:v>
                </c:pt>
                <c:pt idx="16">
                  <c:v>Мiський голова Львова Андрiй Садовий</c:v>
                </c:pt>
                <c:pt idx="17">
                  <c:v>Голова Одеської ОДА Мiхеїл Саакашвiлi</c:v>
                </c:pt>
              </c:strCache>
            </c:strRef>
          </c:cat>
          <c:val>
            <c:numRef>
              <c:f>Лист1!$D$2:$D$19</c:f>
              <c:numCache>
                <c:formatCode>0%</c:formatCode>
                <c:ptCount val="18"/>
                <c:pt idx="0">
                  <c:v>0.46</c:v>
                </c:pt>
                <c:pt idx="1">
                  <c:v>0.1678</c:v>
                </c:pt>
                <c:pt idx="2">
                  <c:v>5.7000000000000002E-3</c:v>
                </c:pt>
                <c:pt idx="3">
                  <c:v>8.0000000000000004E-4</c:v>
                </c:pt>
                <c:pt idx="4">
                  <c:v>6.2199999999999998E-2</c:v>
                </c:pt>
                <c:pt idx="5">
                  <c:v>5.8999999999999999E-3</c:v>
                </c:pt>
                <c:pt idx="6">
                  <c:v>2.7199999999999998E-2</c:v>
                </c:pt>
                <c:pt idx="7">
                  <c:v>0.17380000000000001</c:v>
                </c:pt>
                <c:pt idx="8">
                  <c:v>3.0000000000000001E-3</c:v>
                </c:pt>
                <c:pt idx="9">
                  <c:v>1.55E-2</c:v>
                </c:pt>
                <c:pt idx="10">
                  <c:v>4.2799999999999998E-2</c:v>
                </c:pt>
                <c:pt idx="11">
                  <c:v>0.21179999999999999</c:v>
                </c:pt>
                <c:pt idx="12">
                  <c:v>3.5999999999999999E-3</c:v>
                </c:pt>
                <c:pt idx="13">
                  <c:v>2.3999999999999998E-3</c:v>
                </c:pt>
                <c:pt idx="14">
                  <c:v>2.5000000000000001E-3</c:v>
                </c:pt>
                <c:pt idx="15">
                  <c:v>0.1</c:v>
                </c:pt>
                <c:pt idx="16">
                  <c:v>7.3800000000000004E-2</c:v>
                </c:pt>
                <c:pt idx="17">
                  <c:v>1.7299999999999999E-2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1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Народний депутат Михайло Ланьо</c:v>
                </c:pt>
                <c:pt idx="1">
                  <c:v>Народний депутат Вiктор Балога</c:v>
                </c:pt>
                <c:pt idx="2">
                  <c:v>Лiдер полiтичної партiї Сильна Україна Сергiй Тiгiпко</c:v>
                </c:pt>
                <c:pt idx="3">
                  <c:v>Прем'єр-мiнiстр України Арсенiй Яценюк</c:v>
                </c:pt>
                <c:pt idx="4">
                  <c:v>Народний депутат, лiдер Опозицiйного блоку Юрiй Бойко</c:v>
                </c:pt>
                <c:pt idx="5">
                  <c:v>Лiдер ВО Свобода Олег Тягнибок</c:v>
                </c:pt>
                <c:pt idx="6">
                  <c:v>Мiнiстр внутрiшнiх справ Арсен Аваков</c:v>
                </c:pt>
                <c:pt idx="7">
                  <c:v>Мiнiстр оборони Степан Полторак</c:v>
                </c:pt>
                <c:pt idx="8">
                  <c:v>Народний депутат, Голова Радикальної партiї України Олег Ляшко</c:v>
                </c:pt>
                <c:pt idx="9">
                  <c:v>Народний депутат, лiдер полiтичної партiї Правий сектор Дмитро Ярош</c:v>
                </c:pt>
                <c:pt idx="10">
                  <c:v>Голова Парламенту Володимир Гройсман</c:v>
                </c:pt>
                <c:pt idx="11">
                  <c:v>Мiнiстр закордонних справ Павло Клiмкiн</c:v>
                </c:pt>
                <c:pt idx="12">
                  <c:v>Народний депутат, лiдер ВО Батькiвщина Юлiя Тимошенко</c:v>
                </c:pt>
                <c:pt idx="13">
                  <c:v>Мiський голова Києва Вiталiй Кличко</c:v>
                </c:pt>
                <c:pt idx="14">
                  <c:v>Президент України Петро Порошенко </c:v>
                </c:pt>
                <c:pt idx="15">
                  <c:v>Голова Закарпатської ОДА Геннадiй Москаль</c:v>
                </c:pt>
                <c:pt idx="16">
                  <c:v>Мiський голова Львова Андрiй Садовий</c:v>
                </c:pt>
                <c:pt idx="17">
                  <c:v>Голова Одеської ОДА Мiхеїл Саакашвiлi</c:v>
                </c:pt>
              </c:strCache>
            </c:strRef>
          </c:cat>
          <c:val>
            <c:numRef>
              <c:f>Лист1!$E$2:$E$19</c:f>
              <c:numCache>
                <c:formatCode>0%</c:formatCode>
                <c:ptCount val="18"/>
                <c:pt idx="0">
                  <c:v>8.5300000000000001E-2</c:v>
                </c:pt>
                <c:pt idx="1">
                  <c:v>0.1197</c:v>
                </c:pt>
                <c:pt idx="2">
                  <c:v>7.4399999999999994E-2</c:v>
                </c:pt>
                <c:pt idx="3">
                  <c:v>5.28E-2</c:v>
                </c:pt>
                <c:pt idx="4">
                  <c:v>8.4599999999999995E-2</c:v>
                </c:pt>
                <c:pt idx="5">
                  <c:v>9.4500000000000001E-2</c:v>
                </c:pt>
                <c:pt idx="6">
                  <c:v>9.6799999999999997E-2</c:v>
                </c:pt>
                <c:pt idx="7">
                  <c:v>0.14180000000000001</c:v>
                </c:pt>
                <c:pt idx="8">
                  <c:v>5.1999999999999998E-2</c:v>
                </c:pt>
                <c:pt idx="9">
                  <c:v>0.1074</c:v>
                </c:pt>
                <c:pt idx="10">
                  <c:v>0.115</c:v>
                </c:pt>
                <c:pt idx="11">
                  <c:v>0.13120000000000001</c:v>
                </c:pt>
                <c:pt idx="12">
                  <c:v>7.22E-2</c:v>
                </c:pt>
                <c:pt idx="13">
                  <c:v>0.1152</c:v>
                </c:pt>
                <c:pt idx="14">
                  <c:v>4.9299999999999997E-2</c:v>
                </c:pt>
                <c:pt idx="15">
                  <c:v>0.12920000000000001</c:v>
                </c:pt>
                <c:pt idx="16">
                  <c:v>0.1188</c:v>
                </c:pt>
                <c:pt idx="17">
                  <c:v>0.1288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Скоріше негативне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1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Народний депутат Михайло Ланьо</c:v>
                </c:pt>
                <c:pt idx="1">
                  <c:v>Народний депутат Вiктор Балога</c:v>
                </c:pt>
                <c:pt idx="2">
                  <c:v>Лiдер полiтичної партiї Сильна Україна Сергiй Тiгiпко</c:v>
                </c:pt>
                <c:pt idx="3">
                  <c:v>Прем'єр-мiнiстр України Арсенiй Яценюк</c:v>
                </c:pt>
                <c:pt idx="4">
                  <c:v>Народний депутат, лiдер Опозицiйного блоку Юрiй Бойко</c:v>
                </c:pt>
                <c:pt idx="5">
                  <c:v>Лiдер ВО Свобода Олег Тягнибок</c:v>
                </c:pt>
                <c:pt idx="6">
                  <c:v>Мiнiстр внутрiшнiх справ Арсен Аваков</c:v>
                </c:pt>
                <c:pt idx="7">
                  <c:v>Мiнiстр оборони Степан Полторак</c:v>
                </c:pt>
                <c:pt idx="8">
                  <c:v>Народний депутат, Голова Радикальної партiї України Олег Ляшко</c:v>
                </c:pt>
                <c:pt idx="9">
                  <c:v>Народний депутат, лiдер полiтичної партiї Правий сектор Дмитро Ярош</c:v>
                </c:pt>
                <c:pt idx="10">
                  <c:v>Голова Парламенту Володимир Гройсман</c:v>
                </c:pt>
                <c:pt idx="11">
                  <c:v>Мiнiстр закордонних справ Павло Клiмкiн</c:v>
                </c:pt>
                <c:pt idx="12">
                  <c:v>Народний депутат, лiдер ВО Батькiвщина Юлiя Тимошенко</c:v>
                </c:pt>
                <c:pt idx="13">
                  <c:v>Мiський голова Києва Вiталiй Кличко</c:v>
                </c:pt>
                <c:pt idx="14">
                  <c:v>Президент України Петро Порошенко </c:v>
                </c:pt>
                <c:pt idx="15">
                  <c:v>Голова Закарпатської ОДА Геннадiй Москаль</c:v>
                </c:pt>
                <c:pt idx="16">
                  <c:v>Мiський голова Львова Андрiй Садовий</c:v>
                </c:pt>
                <c:pt idx="17">
                  <c:v>Голова Одеської ОДА Мiхеїл Саакашвiлi</c:v>
                </c:pt>
              </c:strCache>
            </c:strRef>
          </c:cat>
          <c:val>
            <c:numRef>
              <c:f>Лист1!$F$2:$F$19</c:f>
              <c:numCache>
                <c:formatCode>0%</c:formatCode>
                <c:ptCount val="18"/>
                <c:pt idx="0">
                  <c:v>8.3400000000000002E-2</c:v>
                </c:pt>
                <c:pt idx="1">
                  <c:v>0.18679999999999999</c:v>
                </c:pt>
                <c:pt idx="2">
                  <c:v>0.223</c:v>
                </c:pt>
                <c:pt idx="3">
                  <c:v>0.22650000000000001</c:v>
                </c:pt>
                <c:pt idx="4">
                  <c:v>0.16650000000000001</c:v>
                </c:pt>
                <c:pt idx="5">
                  <c:v>0.21510000000000001</c:v>
                </c:pt>
                <c:pt idx="6">
                  <c:v>0.24590000000000001</c:v>
                </c:pt>
                <c:pt idx="7">
                  <c:v>0.1759</c:v>
                </c:pt>
                <c:pt idx="8">
                  <c:v>0.24779999999999999</c:v>
                </c:pt>
                <c:pt idx="9">
                  <c:v>0.191</c:v>
                </c:pt>
                <c:pt idx="10">
                  <c:v>0.27</c:v>
                </c:pt>
                <c:pt idx="11">
                  <c:v>0.15210000000000001</c:v>
                </c:pt>
                <c:pt idx="12">
                  <c:v>0.27889999999999998</c:v>
                </c:pt>
                <c:pt idx="13">
                  <c:v>0.25190000000000001</c:v>
                </c:pt>
                <c:pt idx="14">
                  <c:v>0.2969</c:v>
                </c:pt>
                <c:pt idx="15">
                  <c:v>0.189</c:v>
                </c:pt>
                <c:pt idx="16">
                  <c:v>0.18779999999999999</c:v>
                </c:pt>
                <c:pt idx="17">
                  <c:v>0.17749999999999999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Дуже негативне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1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Народний депутат Михайло Ланьо</c:v>
                </c:pt>
                <c:pt idx="1">
                  <c:v>Народний депутат Вiктор Балога</c:v>
                </c:pt>
                <c:pt idx="2">
                  <c:v>Лiдер полiтичної партiї Сильна Україна Сергiй Тiгiпко</c:v>
                </c:pt>
                <c:pt idx="3">
                  <c:v>Прем'єр-мiнiстр України Арсенiй Яценюк</c:v>
                </c:pt>
                <c:pt idx="4">
                  <c:v>Народний депутат, лiдер Опозицiйного блоку Юрiй Бойко</c:v>
                </c:pt>
                <c:pt idx="5">
                  <c:v>Лiдер ВО Свобода Олег Тягнибок</c:v>
                </c:pt>
                <c:pt idx="6">
                  <c:v>Мiнiстр внутрiшнiх справ Арсен Аваков</c:v>
                </c:pt>
                <c:pt idx="7">
                  <c:v>Мiнiстр оборони Степан Полторак</c:v>
                </c:pt>
                <c:pt idx="8">
                  <c:v>Народний депутат, Голова Радикальної партiї України Олег Ляшко</c:v>
                </c:pt>
                <c:pt idx="9">
                  <c:v>Народний депутат, лiдер полiтичної партiї Правий сектор Дмитро Ярош</c:v>
                </c:pt>
                <c:pt idx="10">
                  <c:v>Голова Парламенту Володимир Гройсман</c:v>
                </c:pt>
                <c:pt idx="11">
                  <c:v>Мiнiстр закордонних справ Павло Клiмкiн</c:v>
                </c:pt>
                <c:pt idx="12">
                  <c:v>Народний депутат, лiдер ВО Батькiвщина Юлiя Тимошенко</c:v>
                </c:pt>
                <c:pt idx="13">
                  <c:v>Мiський голова Києва Вiталiй Кличко</c:v>
                </c:pt>
                <c:pt idx="14">
                  <c:v>Президент України Петро Порошенко </c:v>
                </c:pt>
                <c:pt idx="15">
                  <c:v>Голова Закарпатської ОДА Геннадiй Москаль</c:v>
                </c:pt>
                <c:pt idx="16">
                  <c:v>Мiський голова Львова Андрiй Садовий</c:v>
                </c:pt>
                <c:pt idx="17">
                  <c:v>Голова Одеської ОДА Мiхеїл Саакашвiлi</c:v>
                </c:pt>
              </c:strCache>
            </c:strRef>
          </c:cat>
          <c:val>
            <c:numRef>
              <c:f>Лист1!$G$2:$G$19</c:f>
              <c:numCache>
                <c:formatCode>0%</c:formatCode>
                <c:ptCount val="18"/>
                <c:pt idx="0">
                  <c:v>0.3599</c:v>
                </c:pt>
                <c:pt idx="1">
                  <c:v>0.4773</c:v>
                </c:pt>
                <c:pt idx="2">
                  <c:v>0.60529999999999995</c:v>
                </c:pt>
                <c:pt idx="3">
                  <c:v>0.5887</c:v>
                </c:pt>
                <c:pt idx="4">
                  <c:v>0.55230000000000001</c:v>
                </c:pt>
                <c:pt idx="5">
                  <c:v>0.5282</c:v>
                </c:pt>
                <c:pt idx="6">
                  <c:v>0.45979999999999999</c:v>
                </c:pt>
                <c:pt idx="7">
                  <c:v>0.32629999999999998</c:v>
                </c:pt>
                <c:pt idx="8">
                  <c:v>0.49009999999999998</c:v>
                </c:pt>
                <c:pt idx="9">
                  <c:v>0.46239999999999998</c:v>
                </c:pt>
                <c:pt idx="10">
                  <c:v>0.34599999999999997</c:v>
                </c:pt>
                <c:pt idx="11">
                  <c:v>0.26769999999999999</c:v>
                </c:pt>
                <c:pt idx="12">
                  <c:v>0.39960000000000001</c:v>
                </c:pt>
                <c:pt idx="13">
                  <c:v>0.377</c:v>
                </c:pt>
                <c:pt idx="14">
                  <c:v>0.38329999999999997</c:v>
                </c:pt>
                <c:pt idx="15">
                  <c:v>0.2399</c:v>
                </c:pt>
                <c:pt idx="16">
                  <c:v>0.24399999999999999</c:v>
                </c:pt>
                <c:pt idx="17">
                  <c:v>0.24310000000000001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255266232"/>
        <c:axId val="255266624"/>
      </c:barChart>
      <c:catAx>
        <c:axId val="255266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000" b="0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255266624"/>
        <c:crosses val="autoZero"/>
        <c:auto val="1"/>
        <c:lblAlgn val="ctr"/>
        <c:lblOffset val="100"/>
        <c:noMultiLvlLbl val="0"/>
      </c:catAx>
      <c:valAx>
        <c:axId val="25526662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255266232"/>
        <c:crosses val="autoZero"/>
        <c:crossBetween val="between"/>
        <c:majorUnit val="0.2"/>
      </c:valAx>
    </c:plotArea>
    <c:legend>
      <c:legendPos val="r"/>
      <c:legendEntry>
        <c:idx val="0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5.8333333333333334E-2"/>
          <c:y val="5.792499250333942E-2"/>
          <c:w val="0.91255150918635164"/>
          <c:h val="0.12275509091404738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7797971468026E-2"/>
          <c:y val="0.14568058195433314"/>
          <c:w val="0.45026375518706002"/>
          <c:h val="0.73953452860303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C91A4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87D88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A32638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A2B7E2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ADADB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1.1705742205467108E-3"/>
                  <c:y val="6.3755348033145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731909108113365E-2"/>
                  <c:y val="0.101448841430244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045598161261923"/>
                  <c:y val="-1.95004029913617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7142570676238472E-2"/>
                  <c:y val="-0.127094137547024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76419036403445E-2"/>
                  <c:y val="7.74207504902422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592547199810775E-2"/>
                  <c:y val="8.32686632158055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Дуже високий </c:v>
                </c:pt>
                <c:pt idx="1">
                  <c:v>Доволі високий</c:v>
                </c:pt>
                <c:pt idx="2">
                  <c:v>Доволі низький </c:v>
                </c:pt>
                <c:pt idx="3">
                  <c:v>Дуже низький</c:v>
                </c:pt>
                <c:pt idx="4">
                  <c:v>Нічого не чув про прийняття змін до Конституції України</c:v>
                </c:pt>
                <c:pt idx="5">
                  <c:v>Важко вiдповiсти/Немає вiдповiдi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6.8999999999999999E-3</c:v>
                </c:pt>
                <c:pt idx="1">
                  <c:v>0.10879999999999999</c:v>
                </c:pt>
                <c:pt idx="2">
                  <c:v>0.30549999999999999</c:v>
                </c:pt>
                <c:pt idx="3">
                  <c:v>0.3458</c:v>
                </c:pt>
                <c:pt idx="4">
                  <c:v>0.18329999999999999</c:v>
                </c:pt>
                <c:pt idx="5">
                  <c:v>4.9700000000000001E-2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0538805948217"/>
          <c:y val="0.12881726011908784"/>
          <c:w val="0.37742006307701964"/>
          <c:h val="0.701963233190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64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7797971468026E-2"/>
          <c:y val="0.14568058195433314"/>
          <c:w val="0.45026375518706002"/>
          <c:h val="0.73953452860303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87D88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667D9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pattFill prst="ltDnDiag">
                <a:fgClr>
                  <a:srgbClr val="A2B7E2"/>
                </a:fgClr>
                <a:bgClr>
                  <a:sysClr val="window" lastClr="FFFFFF"/>
                </a:bgClr>
              </a:patt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ADADB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4.223888441565115E-2"/>
                  <c:y val="0.104157407471517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035331653391025E-2"/>
                  <c:y val="5.15404150651962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89481170378246E-2"/>
                  <c:y val="-0.145459764769815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3059372176177681E-2"/>
                  <c:y val="9.39287063649804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3188277759921543E-2"/>
                  <c:y val="0.132082360318627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Змінять ситуацію на краще</c:v>
                </c:pt>
                <c:pt idx="1">
                  <c:v>Змінять ситуацію на гірше</c:v>
                </c:pt>
                <c:pt idx="2">
                  <c:v>Нічого не змінять</c:v>
                </c:pt>
                <c:pt idx="3">
                  <c:v>Важко вiдповiсти / Немає вiдповiдi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0.1183</c:v>
                </c:pt>
                <c:pt idx="1">
                  <c:v>0.14879999999999999</c:v>
                </c:pt>
                <c:pt idx="2">
                  <c:v>0.45929999999999999</c:v>
                </c:pt>
                <c:pt idx="3">
                  <c:v>0.27360000000000001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0538805948217"/>
          <c:y val="0.12881726011908784"/>
          <c:w val="0.37742006307701964"/>
          <c:h val="0.701963233190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64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7797971468026E-2"/>
          <c:y val="0.14568058195433314"/>
          <c:w val="0.45026375518706002"/>
          <c:h val="0.73953452860303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C91A4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87D88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A32638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A2B7E2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ADADB0"/>
              </a:solidFill>
              <a:ln>
                <a:noFill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625873017193224E-2"/>
                  <c:y val="0.108578616625250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624390943077895"/>
                  <c:y val="1.37718812520034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119733085379115E-2"/>
                  <c:y val="-0.134223912742031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5021937727593458E-2"/>
                  <c:y val="4.65250579785459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495258741451556E-2"/>
                  <c:y val="0.102659780414151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Дуже високий </c:v>
                </c:pt>
                <c:pt idx="1">
                  <c:v>Доволі високий</c:v>
                </c:pt>
                <c:pt idx="2">
                  <c:v>Доволі низький </c:v>
                </c:pt>
                <c:pt idx="3">
                  <c:v>Дуже низький</c:v>
                </c:pt>
                <c:pt idx="4">
                  <c:v>Нічого не чув про прийняття нового Закону «Про місцеві вибори»</c:v>
                </c:pt>
                <c:pt idx="5">
                  <c:v>Важко вiдповiсти/Немає вiдповiдi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4.3E-3</c:v>
                </c:pt>
                <c:pt idx="1">
                  <c:v>9.2700000000000005E-2</c:v>
                </c:pt>
                <c:pt idx="2">
                  <c:v>0.25390000000000001</c:v>
                </c:pt>
                <c:pt idx="3">
                  <c:v>0.34560000000000002</c:v>
                </c:pt>
                <c:pt idx="4">
                  <c:v>0.22570000000000001</c:v>
                </c:pt>
                <c:pt idx="5">
                  <c:v>7.7799999999999994E-2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0538805948217"/>
          <c:y val="0.12881726011908784"/>
          <c:w val="0.37742006307701964"/>
          <c:h val="0.701963233190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64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7797971468026E-2"/>
          <c:y val="0.14568058195433314"/>
          <c:w val="0.45026375518706002"/>
          <c:h val="0.73953452860303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264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rgbClr val="002649"/>
                  </a:gs>
                  <a:gs pos="50000">
                    <a:srgbClr val="8093A4"/>
                  </a:gs>
                  <a:gs pos="100000">
                    <a:sysClr val="window" lastClr="FFFFFF">
                      <a:lumMod val="0"/>
                      <a:lumOff val="100000"/>
                    </a:sysClr>
                  </a:gs>
                </a:gsLst>
                <a:lin ang="5400000" scaled="1"/>
              </a:gra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87D88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A32638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ADADB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0735307236994794"/>
                  <c:y val="1.62235133997668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980972073362214E-2"/>
                  <c:y val="-0.200378495624919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499961204932635E-2"/>
                  <c:y val="2.5654839910348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4248606767158612E-2"/>
                  <c:y val="6.06566092548225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7400406909555307E-2"/>
                  <c:y val="0.110693034733607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Цілком підтримую</c:v>
                </c:pt>
                <c:pt idx="1">
                  <c:v>Скоріше підтримую</c:v>
                </c:pt>
                <c:pt idx="2">
                  <c:v>Скоріше не підтримую</c:v>
                </c:pt>
                <c:pt idx="3">
                  <c:v>Зовсім не підтримую</c:v>
                </c:pt>
                <c:pt idx="4">
                  <c:v>Важко вiдповiсти / Немає вiдповiдi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0.40539999999999998</c:v>
                </c:pt>
                <c:pt idx="1">
                  <c:v>0.34289999999999998</c:v>
                </c:pt>
                <c:pt idx="2">
                  <c:v>7.5800000000000006E-2</c:v>
                </c:pt>
                <c:pt idx="3">
                  <c:v>4.2799999999999998E-2</c:v>
                </c:pt>
                <c:pt idx="4">
                  <c:v>0.13320000000000001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0538805948217"/>
          <c:y val="0.12881726011908784"/>
          <c:w val="0.37742006307701964"/>
          <c:h val="0.701963233190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1181102362204E-2"/>
          <c:y val="0.11841912466265027"/>
          <c:w val="0.65289413823272091"/>
          <c:h val="0.824200242619196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Набагато покращиться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0.01</c:v>
                </c:pt>
                <c:pt idx="1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8">
                  <c:v>0.01</c:v>
                </c:pt>
                <c:pt idx="10">
                  <c:v>3.4000000000000002E-3</c:v>
                </c:pt>
                <c:pt idx="11">
                  <c:v>7.7000000000000002E-3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Дещо покращиться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0.06</c:v>
                </c:pt>
                <c:pt idx="1">
                  <c:v>0.06</c:v>
                </c:pt>
                <c:pt idx="2">
                  <c:v>0.09</c:v>
                </c:pt>
                <c:pt idx="3">
                  <c:v>0.14000000000000001</c:v>
                </c:pt>
                <c:pt idx="4">
                  <c:v>0.08</c:v>
                </c:pt>
                <c:pt idx="5">
                  <c:v>0.09</c:v>
                </c:pt>
                <c:pt idx="6">
                  <c:v>0.08</c:v>
                </c:pt>
                <c:pt idx="7">
                  <c:v>0.03</c:v>
                </c:pt>
                <c:pt idx="8">
                  <c:v>0.04</c:v>
                </c:pt>
                <c:pt idx="9">
                  <c:v>0.02</c:v>
                </c:pt>
                <c:pt idx="10">
                  <c:v>1.38E-2</c:v>
                </c:pt>
                <c:pt idx="11">
                  <c:v>1.9900000000000001E-2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Залишиться на попередньому рівні</c:v>
                </c:pt>
              </c:strCache>
            </c:strRef>
          </c:tx>
          <c:spPr>
            <a:solidFill>
              <a:srgbClr val="BFCEE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0.37</c:v>
                </c:pt>
                <c:pt idx="1">
                  <c:v>0.39</c:v>
                </c:pt>
                <c:pt idx="2">
                  <c:v>0.45</c:v>
                </c:pt>
                <c:pt idx="3">
                  <c:v>0.37</c:v>
                </c:pt>
                <c:pt idx="4">
                  <c:v>0.46</c:v>
                </c:pt>
                <c:pt idx="5">
                  <c:v>0.41</c:v>
                </c:pt>
                <c:pt idx="6">
                  <c:v>0.44</c:v>
                </c:pt>
                <c:pt idx="7">
                  <c:v>0.46</c:v>
                </c:pt>
                <c:pt idx="8">
                  <c:v>0.37</c:v>
                </c:pt>
                <c:pt idx="9">
                  <c:v>0.19</c:v>
                </c:pt>
                <c:pt idx="10">
                  <c:v>0.1353</c:v>
                </c:pt>
                <c:pt idx="11">
                  <c:v>0.1754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Лист1!$E$2:$E$13</c:f>
              <c:numCache>
                <c:formatCode>0%</c:formatCode>
                <c:ptCount val="12"/>
                <c:pt idx="0">
                  <c:v>0.02</c:v>
                </c:pt>
                <c:pt idx="1">
                  <c:v>0.03</c:v>
                </c:pt>
                <c:pt idx="2">
                  <c:v>0.03</c:v>
                </c:pt>
                <c:pt idx="3">
                  <c:v>0.05</c:v>
                </c:pt>
                <c:pt idx="4">
                  <c:v>0.01</c:v>
                </c:pt>
                <c:pt idx="5">
                  <c:v>0.02</c:v>
                </c:pt>
                <c:pt idx="6">
                  <c:v>0.02</c:v>
                </c:pt>
                <c:pt idx="7">
                  <c:v>0.03</c:v>
                </c:pt>
                <c:pt idx="8">
                  <c:v>0.03</c:v>
                </c:pt>
                <c:pt idx="9">
                  <c:v>0.02</c:v>
                </c:pt>
                <c:pt idx="10">
                  <c:v>1.41E-2</c:v>
                </c:pt>
                <c:pt idx="11">
                  <c:v>9.1999999999999998E-3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Дещо погіршиться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Лист1!$F$2:$F$13</c:f>
              <c:numCache>
                <c:formatCode>0%</c:formatCode>
                <c:ptCount val="12"/>
                <c:pt idx="0">
                  <c:v>0.36</c:v>
                </c:pt>
                <c:pt idx="1">
                  <c:v>0.34</c:v>
                </c:pt>
                <c:pt idx="2">
                  <c:v>0.3</c:v>
                </c:pt>
                <c:pt idx="3">
                  <c:v>0.27</c:v>
                </c:pt>
                <c:pt idx="4">
                  <c:v>0.3</c:v>
                </c:pt>
                <c:pt idx="5">
                  <c:v>0.3</c:v>
                </c:pt>
                <c:pt idx="6">
                  <c:v>0.31</c:v>
                </c:pt>
                <c:pt idx="7">
                  <c:v>0.28999999999999998</c:v>
                </c:pt>
                <c:pt idx="8">
                  <c:v>0.34</c:v>
                </c:pt>
                <c:pt idx="9">
                  <c:v>0.37</c:v>
                </c:pt>
                <c:pt idx="10">
                  <c:v>0.28809999999999997</c:v>
                </c:pt>
                <c:pt idx="11">
                  <c:v>0.34029999999999999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Набагато погіршиться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Лист1!$G$2:$G$13</c:f>
              <c:numCache>
                <c:formatCode>0%</c:formatCode>
                <c:ptCount val="12"/>
                <c:pt idx="0">
                  <c:v>0.18</c:v>
                </c:pt>
                <c:pt idx="1">
                  <c:v>0.18</c:v>
                </c:pt>
                <c:pt idx="2">
                  <c:v>0.13</c:v>
                </c:pt>
                <c:pt idx="3">
                  <c:v>0.15</c:v>
                </c:pt>
                <c:pt idx="4">
                  <c:v>0.14000000000000001</c:v>
                </c:pt>
                <c:pt idx="5">
                  <c:v>0.17</c:v>
                </c:pt>
                <c:pt idx="6">
                  <c:v>0.14000000000000001</c:v>
                </c:pt>
                <c:pt idx="7">
                  <c:v>0.18</c:v>
                </c:pt>
                <c:pt idx="8">
                  <c:v>0.22</c:v>
                </c:pt>
                <c:pt idx="9">
                  <c:v>0.4</c:v>
                </c:pt>
                <c:pt idx="10">
                  <c:v>0.54530000000000001</c:v>
                </c:pt>
                <c:pt idx="11">
                  <c:v>0.44750000000000001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255269456"/>
        <c:axId val="307269736"/>
      </c:barChart>
      <c:catAx>
        <c:axId val="25526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307269736"/>
        <c:crosses val="autoZero"/>
        <c:auto val="1"/>
        <c:lblAlgn val="ctr"/>
        <c:lblOffset val="100"/>
        <c:noMultiLvlLbl val="0"/>
      </c:catAx>
      <c:valAx>
        <c:axId val="3072697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255269456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5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4305555555555558"/>
          <c:y val="0.11851164026933457"/>
          <c:w val="0.25168339895013125"/>
          <c:h val="0.83464820216449032"/>
        </c:manualLayout>
      </c:layout>
      <c:overlay val="0"/>
      <c:txPr>
        <a:bodyPr/>
        <a:lstStyle/>
        <a:p>
          <a:pPr>
            <a:defRPr lang="uk-UA" sz="14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1181102362204E-2"/>
          <c:y val="0.11841912466265027"/>
          <c:w val="0.65289413823272091"/>
          <c:h val="0.824200242619196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Набагато покращиться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0.01</c:v>
                </c:pt>
                <c:pt idx="5">
                  <c:v>0.02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6.0999999999999995E-3</c:v>
                </c:pt>
                <c:pt idx="11">
                  <c:v>1.83E-2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Дещо покращиться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7.0000000000000007E-2</c:v>
                </c:pt>
                <c:pt idx="1">
                  <c:v>0.08</c:v>
                </c:pt>
                <c:pt idx="2">
                  <c:v>0.13</c:v>
                </c:pt>
                <c:pt idx="3">
                  <c:v>0.17</c:v>
                </c:pt>
                <c:pt idx="4">
                  <c:v>0.08</c:v>
                </c:pt>
                <c:pt idx="5">
                  <c:v>0.12</c:v>
                </c:pt>
                <c:pt idx="6">
                  <c:v>0.09</c:v>
                </c:pt>
                <c:pt idx="7">
                  <c:v>0.12</c:v>
                </c:pt>
                <c:pt idx="8">
                  <c:v>0.1</c:v>
                </c:pt>
                <c:pt idx="9">
                  <c:v>0.1</c:v>
                </c:pt>
                <c:pt idx="10">
                  <c:v>9.1999999999999998E-2</c:v>
                </c:pt>
                <c:pt idx="11">
                  <c:v>0.1103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Залишиться на попередньому рівні</c:v>
                </c:pt>
              </c:strCache>
            </c:strRef>
          </c:tx>
          <c:spPr>
            <a:solidFill>
              <a:srgbClr val="BFCEE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0.3</c:v>
                </c:pt>
                <c:pt idx="1">
                  <c:v>0.32</c:v>
                </c:pt>
                <c:pt idx="2">
                  <c:v>0.35</c:v>
                </c:pt>
                <c:pt idx="3">
                  <c:v>0.31</c:v>
                </c:pt>
                <c:pt idx="4">
                  <c:v>0.38</c:v>
                </c:pt>
                <c:pt idx="5">
                  <c:v>0.27</c:v>
                </c:pt>
                <c:pt idx="6">
                  <c:v>0.2</c:v>
                </c:pt>
                <c:pt idx="7">
                  <c:v>0.16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0.18969999999999998</c:v>
                </c:pt>
                <c:pt idx="11">
                  <c:v>0.24790000000000001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Лист1!$E$2:$E$13</c:f>
              <c:numCache>
                <c:formatCode>0%</c:formatCode>
                <c:ptCount val="12"/>
                <c:pt idx="0">
                  <c:v>0.13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0.16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  <c:pt idx="9">
                  <c:v>0.17</c:v>
                </c:pt>
                <c:pt idx="10">
                  <c:v>0.20120000000000002</c:v>
                </c:pt>
                <c:pt idx="11">
                  <c:v>0.1235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Дещо погіршиться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Лист1!$F$2:$F$13</c:f>
              <c:numCache>
                <c:formatCode>0%</c:formatCode>
                <c:ptCount val="12"/>
                <c:pt idx="0">
                  <c:v>0.32</c:v>
                </c:pt>
                <c:pt idx="1">
                  <c:v>0.32</c:v>
                </c:pt>
                <c:pt idx="2">
                  <c:v>0.26</c:v>
                </c:pt>
                <c:pt idx="3">
                  <c:v>0.24</c:v>
                </c:pt>
                <c:pt idx="4">
                  <c:v>0.28999999999999998</c:v>
                </c:pt>
                <c:pt idx="5">
                  <c:v>0.28999999999999998</c:v>
                </c:pt>
                <c:pt idx="6">
                  <c:v>0.31</c:v>
                </c:pt>
                <c:pt idx="7">
                  <c:v>0.26</c:v>
                </c:pt>
                <c:pt idx="8">
                  <c:v>0.26</c:v>
                </c:pt>
                <c:pt idx="9">
                  <c:v>0.23</c:v>
                </c:pt>
                <c:pt idx="10">
                  <c:v>0.23769999999999999</c:v>
                </c:pt>
                <c:pt idx="11">
                  <c:v>0.23119999999999999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Набагато погіршиться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2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Лист1!$G$2:$G$13</c:f>
              <c:numCache>
                <c:formatCode>0%</c:formatCode>
                <c:ptCount val="12"/>
                <c:pt idx="0">
                  <c:v>0.17</c:v>
                </c:pt>
                <c:pt idx="1">
                  <c:v>0.15</c:v>
                </c:pt>
                <c:pt idx="2">
                  <c:v>0.11</c:v>
                </c:pt>
                <c:pt idx="3">
                  <c:v>0.11</c:v>
                </c:pt>
                <c:pt idx="4">
                  <c:v>0.12</c:v>
                </c:pt>
                <c:pt idx="5">
                  <c:v>0.17</c:v>
                </c:pt>
                <c:pt idx="6">
                  <c:v>0.28000000000000003</c:v>
                </c:pt>
                <c:pt idx="7">
                  <c:v>0.35</c:v>
                </c:pt>
                <c:pt idx="8">
                  <c:v>0.43</c:v>
                </c:pt>
                <c:pt idx="9">
                  <c:v>0.35</c:v>
                </c:pt>
                <c:pt idx="10">
                  <c:v>0.27339999999999998</c:v>
                </c:pt>
                <c:pt idx="11">
                  <c:v>0.26869999999999999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307270520"/>
        <c:axId val="307270912"/>
      </c:barChart>
      <c:catAx>
        <c:axId val="307270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307270912"/>
        <c:crosses val="autoZero"/>
        <c:auto val="1"/>
        <c:lblAlgn val="ctr"/>
        <c:lblOffset val="100"/>
        <c:noMultiLvlLbl val="0"/>
      </c:catAx>
      <c:valAx>
        <c:axId val="3072709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307270520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5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4305555555555558"/>
          <c:y val="0.11851164026933457"/>
          <c:w val="0.25168339895013125"/>
          <c:h val="0.83464820216449032"/>
        </c:manualLayout>
      </c:layout>
      <c:overlay val="0"/>
      <c:txPr>
        <a:bodyPr/>
        <a:lstStyle/>
        <a:p>
          <a:pPr>
            <a:defRPr lang="uk-UA" sz="14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59152881648628"/>
          <c:y val="0.2535610284303309"/>
          <c:w val="0.66630145383456418"/>
          <c:h val="0.7157281820016868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Однозначно голосуватиму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18-35</c:v>
                </c:pt>
                <c:pt idx="1">
                  <c:v>36-50</c:v>
                </c:pt>
                <c:pt idx="2">
                  <c:v>51+</c:v>
                </c:pt>
                <c:pt idx="4">
                  <c:v>Жiнки</c:v>
                </c:pt>
                <c:pt idx="5">
                  <c:v>Чоловiки</c:v>
                </c:pt>
                <c:pt idx="7">
                  <c:v>Схiд</c:v>
                </c:pt>
                <c:pt idx="8">
                  <c:v>Пiвдень</c:v>
                </c:pt>
                <c:pt idx="9">
                  <c:v>Центр</c:v>
                </c:pt>
                <c:pt idx="10">
                  <c:v>Захiд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0.30819999999999997</c:v>
                </c:pt>
                <c:pt idx="1">
                  <c:v>0.34420000000000001</c:v>
                </c:pt>
                <c:pt idx="2">
                  <c:v>0.40710000000000002</c:v>
                </c:pt>
                <c:pt idx="4">
                  <c:v>0.33900000000000002</c:v>
                </c:pt>
                <c:pt idx="5">
                  <c:v>0.38269999999999998</c:v>
                </c:pt>
                <c:pt idx="7">
                  <c:v>0.28570000000000001</c:v>
                </c:pt>
                <c:pt idx="8">
                  <c:v>0.32950000000000002</c:v>
                </c:pt>
                <c:pt idx="9">
                  <c:v>0.36130000000000001</c:v>
                </c:pt>
                <c:pt idx="10">
                  <c:v>0.44819999999999999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Скоріше голосуватиму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18-35</c:v>
                </c:pt>
                <c:pt idx="1">
                  <c:v>36-50</c:v>
                </c:pt>
                <c:pt idx="2">
                  <c:v>51+</c:v>
                </c:pt>
                <c:pt idx="4">
                  <c:v>Жiнки</c:v>
                </c:pt>
                <c:pt idx="5">
                  <c:v>Чоловiки</c:v>
                </c:pt>
                <c:pt idx="7">
                  <c:v>Схiд</c:v>
                </c:pt>
                <c:pt idx="8">
                  <c:v>Пiвдень</c:v>
                </c:pt>
                <c:pt idx="9">
                  <c:v>Центр</c:v>
                </c:pt>
                <c:pt idx="10">
                  <c:v>Захiд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0.40770000000000001</c:v>
                </c:pt>
                <c:pt idx="1">
                  <c:v>0.37690000000000001</c:v>
                </c:pt>
                <c:pt idx="2">
                  <c:v>0.38750000000000001</c:v>
                </c:pt>
                <c:pt idx="4">
                  <c:v>0.40550000000000003</c:v>
                </c:pt>
                <c:pt idx="5">
                  <c:v>0.37480000000000002</c:v>
                </c:pt>
                <c:pt idx="7">
                  <c:v>0.41439999999999999</c:v>
                </c:pt>
                <c:pt idx="8">
                  <c:v>0.3634</c:v>
                </c:pt>
                <c:pt idx="9">
                  <c:v>0.38990000000000002</c:v>
                </c:pt>
                <c:pt idx="10">
                  <c:v>0.39929999999999999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18-35</c:v>
                </c:pt>
                <c:pt idx="1">
                  <c:v>36-50</c:v>
                </c:pt>
                <c:pt idx="2">
                  <c:v>51+</c:v>
                </c:pt>
                <c:pt idx="4">
                  <c:v>Жiнки</c:v>
                </c:pt>
                <c:pt idx="5">
                  <c:v>Чоловiки</c:v>
                </c:pt>
                <c:pt idx="7">
                  <c:v>Схiд</c:v>
                </c:pt>
                <c:pt idx="8">
                  <c:v>Пiвдень</c:v>
                </c:pt>
                <c:pt idx="9">
                  <c:v>Центр</c:v>
                </c:pt>
                <c:pt idx="10">
                  <c:v>Захiд</c:v>
                </c:pt>
              </c:strCache>
            </c:strRef>
          </c:cat>
          <c:val>
            <c:numRef>
              <c:f>Лист1!$D$2:$D$12</c:f>
              <c:numCache>
                <c:formatCode>0%</c:formatCode>
                <c:ptCount val="11"/>
                <c:pt idx="0">
                  <c:v>8.14E-2</c:v>
                </c:pt>
                <c:pt idx="1">
                  <c:v>6.5199999999999994E-2</c:v>
                </c:pt>
                <c:pt idx="2">
                  <c:v>4.6100000000000002E-2</c:v>
                </c:pt>
                <c:pt idx="4">
                  <c:v>6.7500000000000004E-2</c:v>
                </c:pt>
                <c:pt idx="5">
                  <c:v>5.6500000000000002E-2</c:v>
                </c:pt>
                <c:pt idx="7">
                  <c:v>0.12089999999999999</c:v>
                </c:pt>
                <c:pt idx="8">
                  <c:v>3.1099999999999999E-2</c:v>
                </c:pt>
                <c:pt idx="9">
                  <c:v>6.1400000000000003E-2</c:v>
                </c:pt>
                <c:pt idx="10">
                  <c:v>4.0300000000000002E-2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Скоріше не голосуватиму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18-35</c:v>
                </c:pt>
                <c:pt idx="1">
                  <c:v>36-50</c:v>
                </c:pt>
                <c:pt idx="2">
                  <c:v>51+</c:v>
                </c:pt>
                <c:pt idx="4">
                  <c:v>Жiнки</c:v>
                </c:pt>
                <c:pt idx="5">
                  <c:v>Чоловiки</c:v>
                </c:pt>
                <c:pt idx="7">
                  <c:v>Схiд</c:v>
                </c:pt>
                <c:pt idx="8">
                  <c:v>Пiвдень</c:v>
                </c:pt>
                <c:pt idx="9">
                  <c:v>Центр</c:v>
                </c:pt>
                <c:pt idx="10">
                  <c:v>Захiд</c:v>
                </c:pt>
              </c:strCache>
            </c:strRef>
          </c:cat>
          <c:val>
            <c:numRef>
              <c:f>Лист1!$E$2:$E$12</c:f>
              <c:numCache>
                <c:formatCode>0%</c:formatCode>
                <c:ptCount val="11"/>
                <c:pt idx="0">
                  <c:v>6.3100000000000003E-2</c:v>
                </c:pt>
                <c:pt idx="1">
                  <c:v>6.4799999999999996E-2</c:v>
                </c:pt>
                <c:pt idx="2">
                  <c:v>6.1600000000000002E-2</c:v>
                </c:pt>
                <c:pt idx="4">
                  <c:v>6.7400000000000002E-2</c:v>
                </c:pt>
                <c:pt idx="5">
                  <c:v>5.74E-2</c:v>
                </c:pt>
                <c:pt idx="7">
                  <c:v>5.16E-2</c:v>
                </c:pt>
                <c:pt idx="8">
                  <c:v>9.9599999999999994E-2</c:v>
                </c:pt>
                <c:pt idx="9">
                  <c:v>5.74E-2</c:v>
                </c:pt>
                <c:pt idx="10">
                  <c:v>4.6399999999999997E-2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Точно не голосуватиму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18-35</c:v>
                </c:pt>
                <c:pt idx="1">
                  <c:v>36-50</c:v>
                </c:pt>
                <c:pt idx="2">
                  <c:v>51+</c:v>
                </c:pt>
                <c:pt idx="4">
                  <c:v>Жiнки</c:v>
                </c:pt>
                <c:pt idx="5">
                  <c:v>Чоловiки</c:v>
                </c:pt>
                <c:pt idx="7">
                  <c:v>Схiд</c:v>
                </c:pt>
                <c:pt idx="8">
                  <c:v>Пiвдень</c:v>
                </c:pt>
                <c:pt idx="9">
                  <c:v>Центр</c:v>
                </c:pt>
                <c:pt idx="10">
                  <c:v>Захiд</c:v>
                </c:pt>
              </c:strCache>
            </c:strRef>
          </c:cat>
          <c:val>
            <c:numRef>
              <c:f>Лист1!$F$2:$F$12</c:f>
              <c:numCache>
                <c:formatCode>0%</c:formatCode>
                <c:ptCount val="11"/>
                <c:pt idx="0">
                  <c:v>0.1396</c:v>
                </c:pt>
                <c:pt idx="1">
                  <c:v>0.14879999999999999</c:v>
                </c:pt>
                <c:pt idx="2">
                  <c:v>9.7600000000000006E-2</c:v>
                </c:pt>
                <c:pt idx="4">
                  <c:v>0.1205</c:v>
                </c:pt>
                <c:pt idx="5">
                  <c:v>0.12859999999999999</c:v>
                </c:pt>
                <c:pt idx="7">
                  <c:v>0.1273</c:v>
                </c:pt>
                <c:pt idx="8">
                  <c:v>0.1764</c:v>
                </c:pt>
                <c:pt idx="9">
                  <c:v>0.13</c:v>
                </c:pt>
                <c:pt idx="10">
                  <c:v>6.5799999999999997E-2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2710664"/>
        <c:axId val="332711056"/>
      </c:barChart>
      <c:catAx>
        <c:axId val="332710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400" b="0" i="0" u="none" strike="noStrike" kern="1200" baseline="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32711056"/>
        <c:crosses val="autoZero"/>
        <c:auto val="1"/>
        <c:lblAlgn val="ctr"/>
        <c:lblOffset val="100"/>
        <c:noMultiLvlLbl val="0"/>
      </c:catAx>
      <c:valAx>
        <c:axId val="3327110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32710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139121968904041E-2"/>
          <c:y val="2.7225456952357407E-2"/>
          <c:w val="0.91437111276135008"/>
          <c:h val="0.20191327947688353"/>
        </c:manualLayout>
      </c:layout>
      <c:overlay val="0"/>
      <c:txPr>
        <a:bodyPr/>
        <a:lstStyle/>
        <a:p>
          <a:pPr>
            <a:defRPr sz="12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1181102362204E-2"/>
          <c:y val="0.24252156993702806"/>
          <c:w val="0.64507534995625548"/>
          <c:h val="0.735484079818989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Європейським Союзом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0.42</c:v>
                </c:pt>
                <c:pt idx="1">
                  <c:v>0.36</c:v>
                </c:pt>
                <c:pt idx="2">
                  <c:v>0.37</c:v>
                </c:pt>
                <c:pt idx="3">
                  <c:v>0.32</c:v>
                </c:pt>
                <c:pt idx="4">
                  <c:v>0.4</c:v>
                </c:pt>
                <c:pt idx="5">
                  <c:v>0.42</c:v>
                </c:pt>
                <c:pt idx="6">
                  <c:v>0.41</c:v>
                </c:pt>
                <c:pt idx="7">
                  <c:v>0.52</c:v>
                </c:pt>
                <c:pt idx="8">
                  <c:v>0.53</c:v>
                </c:pt>
                <c:pt idx="9">
                  <c:v>0.59</c:v>
                </c:pt>
                <c:pt idx="10">
                  <c:v>0.54590000000000005</c:v>
                </c:pt>
                <c:pt idx="11">
                  <c:v>0.57210000000000005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0.15</c:v>
                </c:pt>
                <c:pt idx="1">
                  <c:v>0.17</c:v>
                </c:pt>
                <c:pt idx="2">
                  <c:v>0.17</c:v>
                </c:pt>
                <c:pt idx="3">
                  <c:v>0.2</c:v>
                </c:pt>
                <c:pt idx="4">
                  <c:v>0.18</c:v>
                </c:pt>
                <c:pt idx="5">
                  <c:v>0.17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0.13</c:v>
                </c:pt>
                <c:pt idx="9">
                  <c:v>0.15</c:v>
                </c:pt>
                <c:pt idx="10">
                  <c:v>0.20030000000000001</c:v>
                </c:pt>
                <c:pt idx="11">
                  <c:v>0.1411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Інша відповідь</c:v>
                </c:pt>
              </c:strCache>
            </c:strRef>
          </c:tx>
          <c:spPr>
            <a:solidFill>
              <a:srgbClr val="A2B7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0.03</c:v>
                </c:pt>
                <c:pt idx="1">
                  <c:v>0.04</c:v>
                </c:pt>
                <c:pt idx="2">
                  <c:v>0.05</c:v>
                </c:pt>
                <c:pt idx="3">
                  <c:v>0.06</c:v>
                </c:pt>
                <c:pt idx="4">
                  <c:v>0.05</c:v>
                </c:pt>
                <c:pt idx="5">
                  <c:v>0.05</c:v>
                </c:pt>
                <c:pt idx="6">
                  <c:v>0.09</c:v>
                </c:pt>
                <c:pt idx="7">
                  <c:v>0.06</c:v>
                </c:pt>
                <c:pt idx="8">
                  <c:v>0.1</c:v>
                </c:pt>
                <c:pt idx="9">
                  <c:v>0.09</c:v>
                </c:pt>
                <c:pt idx="10">
                  <c:v>0.1174</c:v>
                </c:pt>
                <c:pt idx="11">
                  <c:v>0.1171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Митним союзом Росії, Білорусі та Казахстану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4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Лист1!$E$2:$E$13</c:f>
              <c:numCache>
                <c:formatCode>0%</c:formatCode>
                <c:ptCount val="12"/>
                <c:pt idx="0">
                  <c:v>0.4</c:v>
                </c:pt>
                <c:pt idx="1">
                  <c:v>0.43</c:v>
                </c:pt>
                <c:pt idx="2">
                  <c:v>0.41</c:v>
                </c:pt>
                <c:pt idx="3">
                  <c:v>0.42</c:v>
                </c:pt>
                <c:pt idx="4">
                  <c:v>0.37</c:v>
                </c:pt>
                <c:pt idx="5">
                  <c:v>0.37</c:v>
                </c:pt>
                <c:pt idx="6">
                  <c:v>0.36</c:v>
                </c:pt>
                <c:pt idx="7">
                  <c:v>0.27</c:v>
                </c:pt>
                <c:pt idx="8">
                  <c:v>0.24</c:v>
                </c:pt>
                <c:pt idx="9">
                  <c:v>0.17</c:v>
                </c:pt>
                <c:pt idx="10">
                  <c:v>0.13639999999999999</c:v>
                </c:pt>
                <c:pt idx="11">
                  <c:v>0.16969999999999999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342185160"/>
        <c:axId val="321303320"/>
      </c:barChart>
      <c:catAx>
        <c:axId val="342185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321303320"/>
        <c:crosses val="autoZero"/>
        <c:auto val="1"/>
        <c:lblAlgn val="ctr"/>
        <c:lblOffset val="100"/>
        <c:noMultiLvlLbl val="0"/>
      </c:catAx>
      <c:valAx>
        <c:axId val="3213033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342185160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2777777777777775"/>
          <c:y val="0.18126209688411526"/>
          <c:w val="0.27112784339457568"/>
          <c:h val="0.74809584821306874"/>
        </c:manualLayout>
      </c:layout>
      <c:overlay val="0"/>
      <c:txPr>
        <a:bodyPr/>
        <a:lstStyle/>
        <a:p>
          <a:pPr>
            <a:defRPr lang="uk-UA" sz="14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1181102362204E-2"/>
          <c:y val="0.13140197775536352"/>
          <c:w val="0.66956080489938763"/>
          <c:h val="0.81121738952648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вступ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0.34</c:v>
                </c:pt>
                <c:pt idx="1">
                  <c:v>0.38</c:v>
                </c:pt>
                <c:pt idx="2">
                  <c:v>0.43</c:v>
                </c:pt>
                <c:pt idx="3">
                  <c:v>0.41</c:v>
                </c:pt>
                <c:pt idx="4">
                  <c:v>0.47560000000000002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0.13</c:v>
                </c:pt>
                <c:pt idx="1">
                  <c:v>0.15</c:v>
                </c:pt>
                <c:pt idx="2">
                  <c:v>0.08</c:v>
                </c:pt>
                <c:pt idx="3">
                  <c:v>0.1497</c:v>
                </c:pt>
                <c:pt idx="4">
                  <c:v>0.16850000000000001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голосуватиму</c:v>
                </c:pt>
              </c:strCache>
            </c:strRef>
          </c:tx>
          <c:spPr>
            <a:solidFill>
              <a:srgbClr val="A2B7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0.09</c:v>
                </c:pt>
                <c:pt idx="1">
                  <c:v>7.0000000000000007E-2</c:v>
                </c:pt>
                <c:pt idx="2">
                  <c:v>0.17</c:v>
                </c:pt>
                <c:pt idx="3">
                  <c:v>0.13550000000000001</c:v>
                </c:pt>
                <c:pt idx="4">
                  <c:v>7.9500000000000001E-2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Проти вступу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03'14</c:v>
                </c:pt>
                <c:pt idx="1">
                  <c:v>04'14</c:v>
                </c:pt>
                <c:pt idx="2">
                  <c:v>09'14</c:v>
                </c:pt>
                <c:pt idx="3">
                  <c:v>07'15</c:v>
                </c:pt>
                <c:pt idx="4">
                  <c:v>09'15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0.43</c:v>
                </c:pt>
                <c:pt idx="1">
                  <c:v>0.4</c:v>
                </c:pt>
                <c:pt idx="2">
                  <c:v>0.31</c:v>
                </c:pt>
                <c:pt idx="3">
                  <c:v>0.30469999999999997</c:v>
                </c:pt>
                <c:pt idx="4">
                  <c:v>0.27629999999999999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321300968"/>
        <c:axId val="321302144"/>
      </c:barChart>
      <c:catAx>
        <c:axId val="321300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321302144"/>
        <c:crosses val="autoZero"/>
        <c:auto val="1"/>
        <c:lblAlgn val="ctr"/>
        <c:lblOffset val="100"/>
        <c:noMultiLvlLbl val="0"/>
      </c:catAx>
      <c:valAx>
        <c:axId val="3213021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32130096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5138888888888888"/>
          <c:y val="0.14447734645476107"/>
          <c:w val="0.23640562117235345"/>
          <c:h val="0.78488059864242288"/>
        </c:manualLayout>
      </c:layout>
      <c:overlay val="0"/>
      <c:txPr>
        <a:bodyPr/>
        <a:lstStyle/>
        <a:p>
          <a:pPr>
            <a:defRPr lang="uk-UA" sz="14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19006999125109"/>
          <c:y val="0.24252156993702806"/>
          <c:w val="0.76314523184601923"/>
          <c:h val="0.73548407981898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Дуже тепле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4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Росiї</c:v>
                </c:pt>
                <c:pt idx="1">
                  <c:v>Румунiя</c:v>
                </c:pt>
                <c:pt idx="2">
                  <c:v>Угорщини</c:v>
                </c:pt>
                <c:pt idx="3">
                  <c:v>Словаччини</c:v>
                </c:pt>
                <c:pt idx="4">
                  <c:v>Молдови</c:v>
                </c:pt>
                <c:pt idx="5">
                  <c:v>США</c:v>
                </c:pt>
                <c:pt idx="6">
                  <c:v>Нiмеччини</c:v>
                </c:pt>
                <c:pt idx="7">
                  <c:v>Канади</c:v>
                </c:pt>
                <c:pt idx="8">
                  <c:v>Литви</c:v>
                </c:pt>
                <c:pt idx="9">
                  <c:v>Грузiї</c:v>
                </c:pt>
                <c:pt idx="10">
                  <c:v>Європейського Союзу</c:v>
                </c:pt>
                <c:pt idx="11">
                  <c:v>Бiлорусi</c:v>
                </c:pt>
                <c:pt idx="12">
                  <c:v>Польщi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2.46E-2</c:v>
                </c:pt>
                <c:pt idx="1">
                  <c:v>4.3799999999999999E-2</c:v>
                </c:pt>
                <c:pt idx="2">
                  <c:v>4.82E-2</c:v>
                </c:pt>
                <c:pt idx="3">
                  <c:v>0.06</c:v>
                </c:pt>
                <c:pt idx="4">
                  <c:v>4.82E-2</c:v>
                </c:pt>
                <c:pt idx="5">
                  <c:v>8.6900000000000005E-2</c:v>
                </c:pt>
                <c:pt idx="6">
                  <c:v>7.3300000000000004E-2</c:v>
                </c:pt>
                <c:pt idx="7">
                  <c:v>8.3900000000000002E-2</c:v>
                </c:pt>
                <c:pt idx="8">
                  <c:v>0.1091</c:v>
                </c:pt>
                <c:pt idx="9">
                  <c:v>0.114</c:v>
                </c:pt>
                <c:pt idx="10">
                  <c:v>0.1103</c:v>
                </c:pt>
                <c:pt idx="11">
                  <c:v>0.11749999999999999</c:v>
                </c:pt>
                <c:pt idx="12">
                  <c:v>0.1489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Тепле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4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Росiї</c:v>
                </c:pt>
                <c:pt idx="1">
                  <c:v>Румунiя</c:v>
                </c:pt>
                <c:pt idx="2">
                  <c:v>Угорщини</c:v>
                </c:pt>
                <c:pt idx="3">
                  <c:v>Словаччини</c:v>
                </c:pt>
                <c:pt idx="4">
                  <c:v>Молдови</c:v>
                </c:pt>
                <c:pt idx="5">
                  <c:v>США</c:v>
                </c:pt>
                <c:pt idx="6">
                  <c:v>Нiмеччини</c:v>
                </c:pt>
                <c:pt idx="7">
                  <c:v>Канади</c:v>
                </c:pt>
                <c:pt idx="8">
                  <c:v>Литви</c:v>
                </c:pt>
                <c:pt idx="9">
                  <c:v>Грузiї</c:v>
                </c:pt>
                <c:pt idx="10">
                  <c:v>Європейського Союзу</c:v>
                </c:pt>
                <c:pt idx="11">
                  <c:v>Бiлорусi</c:v>
                </c:pt>
                <c:pt idx="12">
                  <c:v>Польщi</c:v>
                </c:pt>
              </c:strCache>
            </c:strRef>
          </c:cat>
          <c:val>
            <c:numRef>
              <c:f>Лист1!$C$2:$C$14</c:f>
              <c:numCache>
                <c:formatCode>0%</c:formatCode>
                <c:ptCount val="13"/>
                <c:pt idx="0">
                  <c:v>0.14879999999999999</c:v>
                </c:pt>
                <c:pt idx="1">
                  <c:v>0.25929999999999997</c:v>
                </c:pt>
                <c:pt idx="2">
                  <c:v>0.26679999999999998</c:v>
                </c:pt>
                <c:pt idx="3">
                  <c:v>0.28539999999999999</c:v>
                </c:pt>
                <c:pt idx="4">
                  <c:v>0.32090000000000002</c:v>
                </c:pt>
                <c:pt idx="5">
                  <c:v>0.31680000000000003</c:v>
                </c:pt>
                <c:pt idx="6">
                  <c:v>0.33510000000000001</c:v>
                </c:pt>
                <c:pt idx="7">
                  <c:v>0.36449999999999999</c:v>
                </c:pt>
                <c:pt idx="8">
                  <c:v>0.36820000000000003</c:v>
                </c:pt>
                <c:pt idx="9">
                  <c:v>0.37059999999999998</c:v>
                </c:pt>
                <c:pt idx="10">
                  <c:v>0.40239999999999998</c:v>
                </c:pt>
                <c:pt idx="11">
                  <c:v>0.4456</c:v>
                </c:pt>
                <c:pt idx="12">
                  <c:v>0.42799999999999999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Нейтральне</c:v>
                </c:pt>
              </c:strCache>
            </c:strRef>
          </c:tx>
          <c:spPr>
            <a:solidFill>
              <a:srgbClr val="A2B7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4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Росiї</c:v>
                </c:pt>
                <c:pt idx="1">
                  <c:v>Румунiя</c:v>
                </c:pt>
                <c:pt idx="2">
                  <c:v>Угорщини</c:v>
                </c:pt>
                <c:pt idx="3">
                  <c:v>Словаччини</c:v>
                </c:pt>
                <c:pt idx="4">
                  <c:v>Молдови</c:v>
                </c:pt>
                <c:pt idx="5">
                  <c:v>США</c:v>
                </c:pt>
                <c:pt idx="6">
                  <c:v>Нiмеччини</c:v>
                </c:pt>
                <c:pt idx="7">
                  <c:v>Канади</c:v>
                </c:pt>
                <c:pt idx="8">
                  <c:v>Литви</c:v>
                </c:pt>
                <c:pt idx="9">
                  <c:v>Грузiї</c:v>
                </c:pt>
                <c:pt idx="10">
                  <c:v>Європейського Союзу</c:v>
                </c:pt>
                <c:pt idx="11">
                  <c:v>Бiлорусi</c:v>
                </c:pt>
                <c:pt idx="12">
                  <c:v>Польщi</c:v>
                </c:pt>
              </c:strCache>
            </c:strRef>
          </c:cat>
          <c:val>
            <c:numRef>
              <c:f>Лист1!$D$2:$D$14</c:f>
              <c:numCache>
                <c:formatCode>0%</c:formatCode>
                <c:ptCount val="13"/>
                <c:pt idx="0">
                  <c:v>0.19850000000000001</c:v>
                </c:pt>
                <c:pt idx="1">
                  <c:v>0.57979999999999998</c:v>
                </c:pt>
                <c:pt idx="2">
                  <c:v>0.57830000000000004</c:v>
                </c:pt>
                <c:pt idx="3">
                  <c:v>0.5595</c:v>
                </c:pt>
                <c:pt idx="4">
                  <c:v>0.53890000000000005</c:v>
                </c:pt>
                <c:pt idx="5">
                  <c:v>0.39960000000000001</c:v>
                </c:pt>
                <c:pt idx="6">
                  <c:v>0.48659999999999998</c:v>
                </c:pt>
                <c:pt idx="7">
                  <c:v>0.4572</c:v>
                </c:pt>
                <c:pt idx="8">
                  <c:v>0.42749999999999999</c:v>
                </c:pt>
                <c:pt idx="9">
                  <c:v>0.42399999999999999</c:v>
                </c:pt>
                <c:pt idx="10">
                  <c:v>0.34560000000000002</c:v>
                </c:pt>
                <c:pt idx="11">
                  <c:v>0.36880000000000002</c:v>
                </c:pt>
                <c:pt idx="12">
                  <c:v>0.35620000000000002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4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Росiї</c:v>
                </c:pt>
                <c:pt idx="1">
                  <c:v>Румунiя</c:v>
                </c:pt>
                <c:pt idx="2">
                  <c:v>Угорщини</c:v>
                </c:pt>
                <c:pt idx="3">
                  <c:v>Словаччини</c:v>
                </c:pt>
                <c:pt idx="4">
                  <c:v>Молдови</c:v>
                </c:pt>
                <c:pt idx="5">
                  <c:v>США</c:v>
                </c:pt>
                <c:pt idx="6">
                  <c:v>Нiмеччини</c:v>
                </c:pt>
                <c:pt idx="7">
                  <c:v>Канади</c:v>
                </c:pt>
                <c:pt idx="8">
                  <c:v>Литви</c:v>
                </c:pt>
                <c:pt idx="9">
                  <c:v>Грузiї</c:v>
                </c:pt>
                <c:pt idx="10">
                  <c:v>Європейського Союзу</c:v>
                </c:pt>
                <c:pt idx="11">
                  <c:v>Бiлорусi</c:v>
                </c:pt>
                <c:pt idx="12">
                  <c:v>Польщi</c:v>
                </c:pt>
              </c:strCache>
            </c:strRef>
          </c:cat>
          <c:val>
            <c:numRef>
              <c:f>Лист1!$E$2:$E$14</c:f>
              <c:numCache>
                <c:formatCode>0%</c:formatCode>
                <c:ptCount val="13"/>
                <c:pt idx="0">
                  <c:v>1.78E-2</c:v>
                </c:pt>
                <c:pt idx="1">
                  <c:v>5.0700000000000002E-2</c:v>
                </c:pt>
                <c:pt idx="2">
                  <c:v>4.9799999999999997E-2</c:v>
                </c:pt>
                <c:pt idx="3">
                  <c:v>5.3900000000000003E-2</c:v>
                </c:pt>
                <c:pt idx="4">
                  <c:v>4.5499999999999999E-2</c:v>
                </c:pt>
                <c:pt idx="5">
                  <c:v>1.44E-2</c:v>
                </c:pt>
                <c:pt idx="6">
                  <c:v>1.78E-2</c:v>
                </c:pt>
                <c:pt idx="7">
                  <c:v>4.8099999999999997E-2</c:v>
                </c:pt>
                <c:pt idx="8">
                  <c:v>2.3300000000000001E-2</c:v>
                </c:pt>
                <c:pt idx="9">
                  <c:v>4.7600000000000003E-2</c:v>
                </c:pt>
                <c:pt idx="10">
                  <c:v>2.01E-2</c:v>
                </c:pt>
                <c:pt idx="11">
                  <c:v>2.2499999999999999E-2</c:v>
                </c:pt>
                <c:pt idx="12">
                  <c:v>1.8499999999999999E-2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Холодне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4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Росiї</c:v>
                </c:pt>
                <c:pt idx="1">
                  <c:v>Румунiя</c:v>
                </c:pt>
                <c:pt idx="2">
                  <c:v>Угорщини</c:v>
                </c:pt>
                <c:pt idx="3">
                  <c:v>Словаччини</c:v>
                </c:pt>
                <c:pt idx="4">
                  <c:v>Молдови</c:v>
                </c:pt>
                <c:pt idx="5">
                  <c:v>США</c:v>
                </c:pt>
                <c:pt idx="6">
                  <c:v>Нiмеччини</c:v>
                </c:pt>
                <c:pt idx="7">
                  <c:v>Канади</c:v>
                </c:pt>
                <c:pt idx="8">
                  <c:v>Литви</c:v>
                </c:pt>
                <c:pt idx="9">
                  <c:v>Грузiї</c:v>
                </c:pt>
                <c:pt idx="10">
                  <c:v>Європейського Союзу</c:v>
                </c:pt>
                <c:pt idx="11">
                  <c:v>Бiлорусi</c:v>
                </c:pt>
                <c:pt idx="12">
                  <c:v>Польщi</c:v>
                </c:pt>
              </c:strCache>
            </c:strRef>
          </c:cat>
          <c:val>
            <c:numRef>
              <c:f>Лист1!$F$2:$F$14</c:f>
              <c:numCache>
                <c:formatCode>0%</c:formatCode>
                <c:ptCount val="13"/>
                <c:pt idx="0">
                  <c:v>0.2626</c:v>
                </c:pt>
                <c:pt idx="1">
                  <c:v>6.1600000000000002E-2</c:v>
                </c:pt>
                <c:pt idx="2">
                  <c:v>5.16E-2</c:v>
                </c:pt>
                <c:pt idx="3">
                  <c:v>3.78E-2</c:v>
                </c:pt>
                <c:pt idx="4">
                  <c:v>3.8699999999999998E-2</c:v>
                </c:pt>
                <c:pt idx="5">
                  <c:v>0.12740000000000001</c:v>
                </c:pt>
                <c:pt idx="6">
                  <c:v>6.9900000000000004E-2</c:v>
                </c:pt>
                <c:pt idx="7">
                  <c:v>4.0899999999999999E-2</c:v>
                </c:pt>
                <c:pt idx="8">
                  <c:v>6.0600000000000001E-2</c:v>
                </c:pt>
                <c:pt idx="9">
                  <c:v>3.6999999999999998E-2</c:v>
                </c:pt>
                <c:pt idx="10">
                  <c:v>9.74E-2</c:v>
                </c:pt>
                <c:pt idx="11">
                  <c:v>4.0599999999999997E-2</c:v>
                </c:pt>
                <c:pt idx="12">
                  <c:v>4.3700000000000003E-2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Дуже холодне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4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Росiї</c:v>
                </c:pt>
                <c:pt idx="1">
                  <c:v>Румунiя</c:v>
                </c:pt>
                <c:pt idx="2">
                  <c:v>Угорщини</c:v>
                </c:pt>
                <c:pt idx="3">
                  <c:v>Словаччини</c:v>
                </c:pt>
                <c:pt idx="4">
                  <c:v>Молдови</c:v>
                </c:pt>
                <c:pt idx="5">
                  <c:v>США</c:v>
                </c:pt>
                <c:pt idx="6">
                  <c:v>Нiмеччини</c:v>
                </c:pt>
                <c:pt idx="7">
                  <c:v>Канади</c:v>
                </c:pt>
                <c:pt idx="8">
                  <c:v>Литви</c:v>
                </c:pt>
                <c:pt idx="9">
                  <c:v>Грузiї</c:v>
                </c:pt>
                <c:pt idx="10">
                  <c:v>Європейського Союзу</c:v>
                </c:pt>
                <c:pt idx="11">
                  <c:v>Бiлорусi</c:v>
                </c:pt>
                <c:pt idx="12">
                  <c:v>Польщi</c:v>
                </c:pt>
              </c:strCache>
            </c:strRef>
          </c:cat>
          <c:val>
            <c:numRef>
              <c:f>Лист1!$G$2:$G$14</c:f>
              <c:numCache>
                <c:formatCode>0%</c:formatCode>
                <c:ptCount val="13"/>
                <c:pt idx="0">
                  <c:v>0.34770000000000001</c:v>
                </c:pt>
                <c:pt idx="1">
                  <c:v>4.8999999999999998E-3</c:v>
                </c:pt>
                <c:pt idx="2">
                  <c:v>5.3E-3</c:v>
                </c:pt>
                <c:pt idx="3">
                  <c:v>3.3E-3</c:v>
                </c:pt>
                <c:pt idx="4">
                  <c:v>7.7000000000000002E-3</c:v>
                </c:pt>
                <c:pt idx="5">
                  <c:v>5.4899999999999997E-2</c:v>
                </c:pt>
                <c:pt idx="6">
                  <c:v>1.72E-2</c:v>
                </c:pt>
                <c:pt idx="7">
                  <c:v>5.4999999999999997E-3</c:v>
                </c:pt>
                <c:pt idx="8">
                  <c:v>1.12E-2</c:v>
                </c:pt>
                <c:pt idx="9">
                  <c:v>6.7999999999999996E-3</c:v>
                </c:pt>
                <c:pt idx="10">
                  <c:v>2.4199999999999999E-2</c:v>
                </c:pt>
                <c:pt idx="11">
                  <c:v>4.8999999999999998E-3</c:v>
                </c:pt>
                <c:pt idx="12">
                  <c:v>4.7000000000000002E-3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321301360"/>
        <c:axId val="321299792"/>
      </c:barChart>
      <c:catAx>
        <c:axId val="321301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321299792"/>
        <c:crosses val="autoZero"/>
        <c:auto val="1"/>
        <c:lblAlgn val="ctr"/>
        <c:lblOffset val="100"/>
        <c:noMultiLvlLbl val="0"/>
      </c:catAx>
      <c:valAx>
        <c:axId val="32129979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321301360"/>
        <c:crosses val="autoZero"/>
        <c:crossBetween val="between"/>
        <c:majorUnit val="0.2"/>
      </c:valAx>
    </c:plotArea>
    <c:legend>
      <c:legendPos val="r"/>
      <c:legendEntry>
        <c:idx val="0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5.8333333333333334E-2"/>
          <c:y val="8.1726889839980374E-2"/>
          <c:w val="0.91255150918635164"/>
          <c:h val="0.12275509091404738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7797971468026E-2"/>
          <c:y val="0.14568058195433314"/>
          <c:w val="0.45026375518706002"/>
          <c:h val="0.73953452860303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rgbClr val="002649"/>
                  </a:gs>
                  <a:gs pos="50000">
                    <a:srgbClr val="8093A4"/>
                  </a:gs>
                  <a:gs pos="100000">
                    <a:sysClr val="window" lastClr="FFFFFF">
                      <a:lumMod val="0"/>
                      <a:lumOff val="100000"/>
                    </a:sysClr>
                  </a:gs>
                </a:gsLst>
                <a:lin ang="5400000" scaled="1"/>
              </a:gra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87D88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A32638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ADADB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8.854230696092881E-2"/>
                  <c:y val="0.118416957861531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147369073483782E-2"/>
                  <c:y val="-0.17661239117502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884090706855242E-2"/>
                  <c:y val="9.01869778866560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4606789489989E-2"/>
                  <c:y val="4.40204671331398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506443000475455E-2"/>
                  <c:y val="0.113069626465276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Цілком схвалюю</c:v>
                </c:pt>
                <c:pt idx="1">
                  <c:v>Скоріше схвалюю</c:v>
                </c:pt>
                <c:pt idx="2">
                  <c:v>Скоріше не схвалюю</c:v>
                </c:pt>
                <c:pt idx="3">
                  <c:v>Зовсім не схвалюю</c:v>
                </c:pt>
                <c:pt idx="4">
                  <c:v>Важко вiдповiсти / Немає вiдповiдi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0.2747</c:v>
                </c:pt>
                <c:pt idx="1">
                  <c:v>0.45400000000000001</c:v>
                </c:pt>
                <c:pt idx="2">
                  <c:v>8.8499999999999995E-2</c:v>
                </c:pt>
                <c:pt idx="3">
                  <c:v>2.9600000000000001E-2</c:v>
                </c:pt>
                <c:pt idx="4">
                  <c:v>0.1532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0538805948217"/>
          <c:y val="0.12881726011908784"/>
          <c:w val="0.37742006307701964"/>
          <c:h val="0.701963233190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1181102362204E-2"/>
          <c:y val="0.24252156993702806"/>
          <c:w val="0.62147856517935263"/>
          <c:h val="0.735484079818989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Проголосую за кандидата-жiнку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002649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07'15</c:v>
                </c:pt>
                <c:pt idx="1">
                  <c:v>09'15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0.17</c:v>
                </c:pt>
                <c:pt idx="1">
                  <c:v>0.20830000000000001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Проголосую за кандидата-чоловiка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002649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07'15</c:v>
                </c:pt>
                <c:pt idx="1">
                  <c:v>09'15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0.17</c:v>
                </c:pt>
                <c:pt idx="1">
                  <c:v>0.16900000000000001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Для мене не має рiзницi</c:v>
                </c:pt>
              </c:strCache>
            </c:strRef>
          </c:tx>
          <c:spPr>
            <a:pattFill prst="ltDnDiag">
              <a:fgClr>
                <a:srgbClr val="A2B7E2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002649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07'15</c:v>
                </c:pt>
                <c:pt idx="1">
                  <c:v>09'15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0.6</c:v>
                </c:pt>
                <c:pt idx="1">
                  <c:v>0.56579999999999997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Важко вiдповiсти / Немає вiдповiдi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07'15</c:v>
                </c:pt>
                <c:pt idx="1">
                  <c:v>09'15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0.05</c:v>
                </c:pt>
                <c:pt idx="1">
                  <c:v>5.6800000000000003E-2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309314000"/>
        <c:axId val="309314392"/>
      </c:barChart>
      <c:catAx>
        <c:axId val="30931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309314392"/>
        <c:crosses val="autoZero"/>
        <c:auto val="1"/>
        <c:lblAlgn val="ctr"/>
        <c:lblOffset val="100"/>
        <c:noMultiLvlLbl val="0"/>
      </c:catAx>
      <c:valAx>
        <c:axId val="3093143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309314000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8055555555555558"/>
          <c:y val="0.14447734645476107"/>
          <c:w val="0.31944444444444442"/>
          <c:h val="0.79661491699152198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510489801042879E-2"/>
          <c:y val="4.2735116518585019E-2"/>
          <c:w val="0.5888709971701428"/>
          <c:h val="0.86942145317186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Цілком погоджуюсь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07'2015</c:v>
                </c:pt>
                <c:pt idx="1">
                  <c:v>09'2015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0.22</c:v>
                </c:pt>
                <c:pt idx="1">
                  <c:v>0.25750000000000001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Швидше погоджуюсь</c:v>
                </c:pt>
              </c:strCache>
            </c:strRef>
          </c:tx>
          <c:spPr>
            <a:gradFill>
              <a:gsLst>
                <a:gs pos="0">
                  <a:srgbClr val="002649"/>
                </a:gs>
                <a:gs pos="50000">
                  <a:srgbClr val="8093A4"/>
                </a:gs>
                <a:gs pos="100000">
                  <a:sysClr val="window" lastClr="FFFFFF">
                    <a:lumMod val="0"/>
                    <a:lumOff val="100000"/>
                  </a:sysClr>
                </a:gs>
              </a:gsLst>
              <a:lin ang="5400000" scaled="1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07'2015</c:v>
                </c:pt>
                <c:pt idx="1">
                  <c:v>09'2015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</c:v>
                </c:pt>
                <c:pt idx="1">
                  <c:v>0.30680000000000002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07'2015</c:v>
                </c:pt>
                <c:pt idx="1">
                  <c:v>09'2015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0.21</c:v>
                </c:pt>
                <c:pt idx="1">
                  <c:v>0.1547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Швидше не погоджуюсь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07'2015</c:v>
                </c:pt>
                <c:pt idx="1">
                  <c:v>09'2015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0.21</c:v>
                </c:pt>
                <c:pt idx="1">
                  <c:v>0.2298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Зовсім не погоджуюсь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07'2015</c:v>
                </c:pt>
                <c:pt idx="1">
                  <c:v>09'2015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0.05</c:v>
                </c:pt>
                <c:pt idx="1">
                  <c:v>5.11E-2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09419720"/>
        <c:axId val="309420112"/>
      </c:barChart>
      <c:catAx>
        <c:axId val="30941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309420112"/>
        <c:crosses val="autoZero"/>
        <c:auto val="1"/>
        <c:lblAlgn val="ctr"/>
        <c:lblOffset val="100"/>
        <c:noMultiLvlLbl val="0"/>
      </c:catAx>
      <c:valAx>
        <c:axId val="3094201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 algn="ctr">
              <a:defRPr lang="uk-UA" sz="1400" b="1" i="0" u="none" strike="noStrike" kern="1200" baseline="0">
                <a:solidFill>
                  <a:srgbClr val="002649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uk-UA"/>
          </a:p>
        </c:txPr>
        <c:crossAx val="309419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90911759578655"/>
          <c:y val="5.4940720872284035E-2"/>
          <c:w val="0.30909088240421345"/>
          <c:h val="0.87702717716049572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510489801042879E-2"/>
          <c:y val="4.2735116518585019E-2"/>
          <c:w val="0.5888709971701428"/>
          <c:h val="0.86942145317186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Цілком погоджуюсь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07'2015</c:v>
                </c:pt>
                <c:pt idx="1">
                  <c:v>09'2015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0.33810000000000001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Швидше погоджуюсь</c:v>
                </c:pt>
              </c:strCache>
            </c:strRef>
          </c:tx>
          <c:spPr>
            <a:gradFill>
              <a:gsLst>
                <a:gs pos="0">
                  <a:srgbClr val="002649"/>
                </a:gs>
                <a:gs pos="50000">
                  <a:srgbClr val="8093A4"/>
                </a:gs>
                <a:gs pos="100000">
                  <a:sysClr val="window" lastClr="FFFFFF">
                    <a:lumMod val="0"/>
                    <a:lumOff val="100000"/>
                  </a:sysClr>
                </a:gs>
              </a:gsLst>
              <a:lin ang="5400000" scaled="1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07'2015</c:v>
                </c:pt>
                <c:pt idx="1">
                  <c:v>09'2015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0.33</c:v>
                </c:pt>
                <c:pt idx="1">
                  <c:v>0.3669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07'2015</c:v>
                </c:pt>
                <c:pt idx="1">
                  <c:v>09'2015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0.18</c:v>
                </c:pt>
                <c:pt idx="1">
                  <c:v>9.6000000000000002E-2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Швидше не погоджуюсь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07'2015</c:v>
                </c:pt>
                <c:pt idx="1">
                  <c:v>09'2015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0.16</c:v>
                </c:pt>
                <c:pt idx="1">
                  <c:v>0.15509999999999999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Зовсім не погоджуюсь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07'2015</c:v>
                </c:pt>
                <c:pt idx="1">
                  <c:v>09'2015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0.04</c:v>
                </c:pt>
                <c:pt idx="1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09420896"/>
        <c:axId val="309421288"/>
      </c:barChart>
      <c:catAx>
        <c:axId val="30942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309421288"/>
        <c:crosses val="autoZero"/>
        <c:auto val="1"/>
        <c:lblAlgn val="ctr"/>
        <c:lblOffset val="100"/>
        <c:noMultiLvlLbl val="0"/>
      </c:catAx>
      <c:valAx>
        <c:axId val="3094212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 algn="ctr">
              <a:defRPr lang="uk-UA" sz="1400" b="1" i="0" u="none" strike="noStrike" kern="1200" baseline="0">
                <a:solidFill>
                  <a:srgbClr val="002649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uk-UA"/>
          </a:p>
        </c:txPr>
        <c:crossAx val="30942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90911759578655"/>
          <c:y val="5.4940720872284035E-2"/>
          <c:w val="0.30909088240421345"/>
          <c:h val="0.87702717716049572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1181102362204E-2"/>
          <c:y val="0.14438483084807677"/>
          <c:w val="0.62147856517935263"/>
          <c:h val="0.79823453643377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09'14</c:v>
                </c:pt>
                <c:pt idx="1">
                  <c:v>07'15</c:v>
                </c:pt>
                <c:pt idx="2">
                  <c:v>09'15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0.79</c:v>
                </c:pt>
                <c:pt idx="2">
                  <c:v>0.79479999999999995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09'14</c:v>
                </c:pt>
                <c:pt idx="1">
                  <c:v>07'15</c:v>
                </c:pt>
                <c:pt idx="2">
                  <c:v>09'15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0.1143</c:v>
                </c:pt>
                <c:pt idx="2">
                  <c:v>0.1313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09'14</c:v>
                </c:pt>
                <c:pt idx="1">
                  <c:v>07'15</c:v>
                </c:pt>
                <c:pt idx="2">
                  <c:v>09'15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0.12</c:v>
                </c:pt>
                <c:pt idx="1">
                  <c:v>9.5700000000000007E-2</c:v>
                </c:pt>
                <c:pt idx="2">
                  <c:v>7.3899999999999993E-2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310005976"/>
        <c:axId val="310006368"/>
      </c:barChart>
      <c:catAx>
        <c:axId val="310005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310006368"/>
        <c:crosses val="autoZero"/>
        <c:auto val="1"/>
        <c:lblAlgn val="ctr"/>
        <c:lblOffset val="100"/>
        <c:noMultiLvlLbl val="0"/>
      </c:catAx>
      <c:valAx>
        <c:axId val="3100063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31000597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875"/>
          <c:y val="0.14447734645476107"/>
          <c:w val="0.27668339895013122"/>
          <c:h val="0.78488059864242288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5135306362569"/>
          <c:y val="2.706027060270608E-2"/>
          <c:w val="0.46335222644583218"/>
          <c:h val="0.87346040232055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Важко вiдповiсти/Немає вiдповiдi</c:v>
                </c:pt>
                <c:pt idx="1">
                  <c:v>Iнша</c:v>
                </c:pt>
                <c:pt idx="2">
                  <c:v>Мiсцева влада</c:v>
                </c:pt>
                <c:pt idx="3">
                  <c:v>Верховна Рада</c:v>
                </c:pt>
                <c:pt idx="4">
                  <c:v>Уряд пiд керiвництвом Прем'єр-мiнiстра</c:v>
                </c:pt>
                <c:pt idx="5">
                  <c:v>Президент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2.86E-2</c:v>
                </c:pt>
                <c:pt idx="1">
                  <c:v>1.32E-2</c:v>
                </c:pt>
                <c:pt idx="2">
                  <c:v>9.0399999999999994E-2</c:v>
                </c:pt>
                <c:pt idx="3">
                  <c:v>9.5799999999999996E-2</c:v>
                </c:pt>
                <c:pt idx="4">
                  <c:v>0.17929999999999999</c:v>
                </c:pt>
                <c:pt idx="5">
                  <c:v>0.59260000000000002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0377424"/>
        <c:axId val="310377816"/>
      </c:barChart>
      <c:catAx>
        <c:axId val="310377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uk-UA"/>
          </a:p>
        </c:txPr>
        <c:crossAx val="310377816"/>
        <c:crosses val="autoZero"/>
        <c:auto val="1"/>
        <c:lblAlgn val="ctr"/>
        <c:lblOffset val="100"/>
        <c:noMultiLvlLbl val="0"/>
      </c:catAx>
      <c:valAx>
        <c:axId val="31037781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1037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7797971468026E-2"/>
          <c:y val="0.14568058195433314"/>
          <c:w val="0.45026375518706002"/>
          <c:h val="0.73953452860303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667D9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87D88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A32638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ADADB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7.2625505460989656E-2"/>
                  <c:y val="0.1398062834465520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26397553848522E-4"/>
                  <c:y val="-0.164729432516677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10726613951711E-2"/>
                  <c:y val="3.9914390300361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695588721698545E-2"/>
                  <c:y val="4.8773463463270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506443000475455E-2"/>
                  <c:y val="0.115446218196945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Однозначно так</c:v>
                </c:pt>
                <c:pt idx="1">
                  <c:v>Скорiше так</c:v>
                </c:pt>
                <c:pt idx="2">
                  <c:v>Скорiше нi</c:v>
                </c:pt>
                <c:pt idx="3">
                  <c:v>Однозначно нi</c:v>
                </c:pt>
                <c:pt idx="4">
                  <c:v>Важко вiдповiсти/Немає вiдповiдi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0.24759999999999999</c:v>
                </c:pt>
                <c:pt idx="1">
                  <c:v>0.49469999999999997</c:v>
                </c:pt>
                <c:pt idx="2">
                  <c:v>7.7399999999999997E-2</c:v>
                </c:pt>
                <c:pt idx="3">
                  <c:v>2.8400000000000002E-2</c:v>
                </c:pt>
                <c:pt idx="4">
                  <c:v>0.15179999999999999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0538805948217"/>
          <c:y val="0.12881726011908784"/>
          <c:w val="0.37742006307701964"/>
          <c:h val="0.701963233190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758955994136858"/>
          <c:y val="5.7319139813886102E-2"/>
          <c:w val="0.59383724389046377"/>
          <c:h val="0.911970070618131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Однозначно голосуватиму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Свобода</c:v>
                </c:pt>
                <c:pt idx="1">
                  <c:v>Громадянська позицiя</c:v>
                </c:pt>
                <c:pt idx="2">
                  <c:v>Самопомiч</c:v>
                </c:pt>
                <c:pt idx="3">
                  <c:v>Опозицiйний блок</c:v>
                </c:pt>
                <c:pt idx="4">
                  <c:v>Батькiвщина</c:v>
                </c:pt>
                <c:pt idx="5">
                  <c:v>Радикальна партiя</c:v>
                </c:pt>
                <c:pt idx="6">
                  <c:v>Правий сектор</c:v>
                </c:pt>
                <c:pt idx="7">
                  <c:v>БПП Солiдарнiсть-УДАР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0.374</c:v>
                </c:pt>
                <c:pt idx="1">
                  <c:v>0.39450000000000002</c:v>
                </c:pt>
                <c:pt idx="2">
                  <c:v>0.42020000000000002</c:v>
                </c:pt>
                <c:pt idx="3">
                  <c:v>0.4763</c:v>
                </c:pt>
                <c:pt idx="4">
                  <c:v>0.49370000000000003</c:v>
                </c:pt>
                <c:pt idx="5">
                  <c:v>0.49809999999999999</c:v>
                </c:pt>
                <c:pt idx="6">
                  <c:v>0.50770000000000004</c:v>
                </c:pt>
                <c:pt idx="7">
                  <c:v>0.63349999999999995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Скорiше голосуватиму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Свобода</c:v>
                </c:pt>
                <c:pt idx="1">
                  <c:v>Громадянська позицiя</c:v>
                </c:pt>
                <c:pt idx="2">
                  <c:v>Самопомiч</c:v>
                </c:pt>
                <c:pt idx="3">
                  <c:v>Опозицiйний блок</c:v>
                </c:pt>
                <c:pt idx="4">
                  <c:v>Батькiвщина</c:v>
                </c:pt>
                <c:pt idx="5">
                  <c:v>Радикальна партiя</c:v>
                </c:pt>
                <c:pt idx="6">
                  <c:v>Правий сектор</c:v>
                </c:pt>
                <c:pt idx="7">
                  <c:v>БПП Солiдарнiсть-УДАР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0.55700000000000005</c:v>
                </c:pt>
                <c:pt idx="1">
                  <c:v>0.50109999999999999</c:v>
                </c:pt>
                <c:pt idx="2">
                  <c:v>0.5494</c:v>
                </c:pt>
                <c:pt idx="3">
                  <c:v>0.4743</c:v>
                </c:pt>
                <c:pt idx="4">
                  <c:v>0.46010000000000001</c:v>
                </c:pt>
                <c:pt idx="5">
                  <c:v>0.4874</c:v>
                </c:pt>
                <c:pt idx="6">
                  <c:v>0.40329999999999999</c:v>
                </c:pt>
                <c:pt idx="7">
                  <c:v>0.33129999999999998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вiдповiсти / Немає вiдповiдi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Свобода</c:v>
                </c:pt>
                <c:pt idx="1">
                  <c:v>Громадянська позицiя</c:v>
                </c:pt>
                <c:pt idx="2">
                  <c:v>Самопомiч</c:v>
                </c:pt>
                <c:pt idx="3">
                  <c:v>Опозицiйний блок</c:v>
                </c:pt>
                <c:pt idx="4">
                  <c:v>Батькiвщина</c:v>
                </c:pt>
                <c:pt idx="5">
                  <c:v>Радикальна партiя</c:v>
                </c:pt>
                <c:pt idx="6">
                  <c:v>Правий сектор</c:v>
                </c:pt>
                <c:pt idx="7">
                  <c:v>БПП Солiдарнiсть-УДАР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1">
                  <c:v>8.3199999999999996E-2</c:v>
                </c:pt>
                <c:pt idx="2">
                  <c:v>1.06E-2</c:v>
                </c:pt>
                <c:pt idx="3">
                  <c:v>3.7999999999999999E-2</c:v>
                </c:pt>
                <c:pt idx="4">
                  <c:v>7.4999999999999997E-3</c:v>
                </c:pt>
                <c:pt idx="5">
                  <c:v>1.4500000000000001E-2</c:v>
                </c:pt>
                <c:pt idx="6">
                  <c:v>2.3E-2</c:v>
                </c:pt>
                <c:pt idx="7">
                  <c:v>2.5999999999999999E-2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Скорiше не голосуватиму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Свобода</c:v>
                </c:pt>
                <c:pt idx="1">
                  <c:v>Громадянська позицiя</c:v>
                </c:pt>
                <c:pt idx="2">
                  <c:v>Самопомiч</c:v>
                </c:pt>
                <c:pt idx="3">
                  <c:v>Опозицiйний блок</c:v>
                </c:pt>
                <c:pt idx="4">
                  <c:v>Батькiвщина</c:v>
                </c:pt>
                <c:pt idx="5">
                  <c:v>Радикальна партiя</c:v>
                </c:pt>
                <c:pt idx="6">
                  <c:v>Правий сектор</c:v>
                </c:pt>
                <c:pt idx="7">
                  <c:v>БПП Солiдарнiсть-УДАР</c:v>
                </c:pt>
              </c:strCache>
            </c:strRef>
          </c:cat>
          <c:val>
            <c:numRef>
              <c:f>Лист1!$E$2:$E$9</c:f>
              <c:numCache>
                <c:formatCode>0%</c:formatCode>
                <c:ptCount val="8"/>
                <c:pt idx="0">
                  <c:v>2.1299999999999999E-2</c:v>
                </c:pt>
                <c:pt idx="1">
                  <c:v>2.1100000000000001E-2</c:v>
                </c:pt>
                <c:pt idx="2">
                  <c:v>9.9000000000000008E-3</c:v>
                </c:pt>
                <c:pt idx="4">
                  <c:v>3.8699999999999998E-2</c:v>
                </c:pt>
                <c:pt idx="7">
                  <c:v>9.1999999999999998E-3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Точно не голосуватиму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Свобода</c:v>
                </c:pt>
                <c:pt idx="1">
                  <c:v>Громадянська позицiя</c:v>
                </c:pt>
                <c:pt idx="2">
                  <c:v>Самопомiч</c:v>
                </c:pt>
                <c:pt idx="3">
                  <c:v>Опозицiйний блок</c:v>
                </c:pt>
                <c:pt idx="4">
                  <c:v>Батькiвщина</c:v>
                </c:pt>
                <c:pt idx="5">
                  <c:v>Радикальна партiя</c:v>
                </c:pt>
                <c:pt idx="6">
                  <c:v>Правий сектор</c:v>
                </c:pt>
                <c:pt idx="7">
                  <c:v>БПП Солiдарнiсть-УДАР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 formatCode="0%">
                  <c:v>4.7800000000000002E-2</c:v>
                </c:pt>
                <c:pt idx="2" formatCode="0%">
                  <c:v>9.9000000000000008E-3</c:v>
                </c:pt>
                <c:pt idx="3" formatCode="0%">
                  <c:v>1.14E-2</c:v>
                </c:pt>
                <c:pt idx="6" formatCode="0%">
                  <c:v>6.6000000000000003E-2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2713408"/>
        <c:axId val="332714584"/>
      </c:barChart>
      <c:catAx>
        <c:axId val="332713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400" b="0" i="0" u="none" strike="noStrike" kern="1200" baseline="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32714584"/>
        <c:crosses val="autoZero"/>
        <c:auto val="1"/>
        <c:lblAlgn val="ctr"/>
        <c:lblOffset val="100"/>
        <c:noMultiLvlLbl val="0"/>
      </c:catAx>
      <c:valAx>
        <c:axId val="3327145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3271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7797971468026E-2"/>
          <c:y val="0.14568058195433314"/>
          <c:w val="0.45026375518706002"/>
          <c:h val="0.73953452860303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667D9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87D88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A32638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ADADB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5.6708703961050433E-2"/>
                  <c:y val="0.125546733056538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374006097149001"/>
                  <c:y val="-9.58082722982782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10726613951711E-2"/>
                  <c:y val="-9.55513384047679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8472999943374E-2"/>
                  <c:y val="-8.264550963576953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3188277759921543E-2"/>
                  <c:y val="0.132082360318627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Однозначно так</c:v>
                </c:pt>
                <c:pt idx="1">
                  <c:v>Скорiше так</c:v>
                </c:pt>
                <c:pt idx="2">
                  <c:v>Скорiше нi</c:v>
                </c:pt>
                <c:pt idx="3">
                  <c:v>Однозначно нi</c:v>
                </c:pt>
                <c:pt idx="4">
                  <c:v>Важко вiдповiсти/Немає вiдповiдi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0.15240000000000001</c:v>
                </c:pt>
                <c:pt idx="1">
                  <c:v>0.39739999999999998</c:v>
                </c:pt>
                <c:pt idx="2">
                  <c:v>0.17530000000000001</c:v>
                </c:pt>
                <c:pt idx="3">
                  <c:v>7.4800000000000005E-2</c:v>
                </c:pt>
                <c:pt idx="4">
                  <c:v>0.2001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0538805948217"/>
          <c:y val="0.12881726011908784"/>
          <c:w val="0.37742006307701964"/>
          <c:h val="0.701963233190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5135306362569"/>
          <c:y val="2.706027060270608E-2"/>
          <c:w val="0.46335222644583218"/>
          <c:h val="0.87346040232055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DADB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Важко відповісти / Немає відповіді</c:v>
                </c:pt>
                <c:pt idx="1">
                  <c:v>Голова Вашої районної державної адмiністрації</c:v>
                </c:pt>
                <c:pt idx="2">
                  <c:v>Ваша районна рада</c:v>
                </c:pt>
                <c:pt idx="3">
                  <c:v>Ваша мiська рада</c:v>
                </c:pt>
                <c:pt idx="4">
                  <c:v>Ваша обласна рада</c:v>
                </c:pt>
                <c:pt idx="5">
                  <c:v>Голова Вашої обласної державної адмiністрації</c:v>
                </c:pt>
                <c:pt idx="6">
                  <c:v>Ваш мiський голова</c:v>
                </c:pt>
                <c:pt idx="7">
                  <c:v>Ваша сiльська рада</c:v>
                </c:pt>
                <c:pt idx="8">
                  <c:v>Державна влада та центральнi установи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0.1144</c:v>
                </c:pt>
                <c:pt idx="1">
                  <c:v>3.2599999999999997E-2</c:v>
                </c:pt>
                <c:pt idx="2">
                  <c:v>3.32E-2</c:v>
                </c:pt>
                <c:pt idx="3">
                  <c:v>5.7000000000000002E-2</c:v>
                </c:pt>
                <c:pt idx="4">
                  <c:v>8.4699999999999998E-2</c:v>
                </c:pt>
                <c:pt idx="5">
                  <c:v>0.11310000000000001</c:v>
                </c:pt>
                <c:pt idx="6">
                  <c:v>0.12280000000000001</c:v>
                </c:pt>
                <c:pt idx="7">
                  <c:v>0.1258</c:v>
                </c:pt>
                <c:pt idx="8">
                  <c:v>0.3165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0378600"/>
        <c:axId val="310373320"/>
      </c:barChart>
      <c:catAx>
        <c:axId val="310378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uk-UA"/>
          </a:p>
        </c:txPr>
        <c:crossAx val="310373320"/>
        <c:crosses val="autoZero"/>
        <c:auto val="1"/>
        <c:lblAlgn val="ctr"/>
        <c:lblOffset val="100"/>
        <c:noMultiLvlLbl val="0"/>
      </c:catAx>
      <c:valAx>
        <c:axId val="3103733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10378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7797971468026E-2"/>
          <c:y val="0.14568058195433314"/>
          <c:w val="0.45026375518706002"/>
          <c:h val="0.73953452860303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667D9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87D88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A32638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ADADB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6.1049649824670225E-2"/>
                  <c:y val="0.111287182666524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084609706241016"/>
                  <c:y val="-5.54062128599062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275520517577472E-4"/>
                  <c:y val="-0.164472498623167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635170844703636E-2"/>
                  <c:y val="-4.15368352069421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3188277759921543E-2"/>
                  <c:y val="0.132082360318627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Цілком схвалюю</c:v>
                </c:pt>
                <c:pt idx="1">
                  <c:v>Скоріше схвалюю</c:v>
                </c:pt>
                <c:pt idx="2">
                  <c:v>Скоріше не схвалюю</c:v>
                </c:pt>
                <c:pt idx="3">
                  <c:v>Зовсім не схвалюю</c:v>
                </c:pt>
                <c:pt idx="4">
                  <c:v>Важко відповісти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0.32440000000000002</c:v>
                </c:pt>
                <c:pt idx="2">
                  <c:v>0.17</c:v>
                </c:pt>
                <c:pt idx="3">
                  <c:v>0.1961</c:v>
                </c:pt>
                <c:pt idx="4">
                  <c:v>0.20949999999999999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0538805948217"/>
          <c:y val="0.12881726011908784"/>
          <c:w val="0.37742006307701964"/>
          <c:h val="0.701963233190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057895888014"/>
          <c:y val="0.31609107079573645"/>
          <c:w val="0.50481189851268593"/>
          <c:h val="0.551560327672218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Цілком схвалюю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…попереднього Голови Закарпатської обласної державної адмiнiстрацiї Василя Губаля?</c:v>
                </c:pt>
                <c:pt idx="1">
                  <c:v>…  нинiшнього Голови Закарпатської обласної державної адмiнiстрацiї Геннадiя Москаля?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8.4400000000000003E-2</c:v>
                </c:pt>
                <c:pt idx="1">
                  <c:v>0.1212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Скоріше схвалюю</c:v>
                </c:pt>
              </c:strCache>
            </c:strRef>
          </c:tx>
          <c:spPr>
            <a:solidFill>
              <a:srgbClr val="667D92"/>
            </a:solidFill>
          </c:spPr>
          <c:invertIfNegative val="0"/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…попереднього Голови Закарпатської обласної державної адмiнiстрацiї Василя Губаля?</c:v>
                </c:pt>
                <c:pt idx="1">
                  <c:v>…  нинiшнього Голови Закарпатської обласної державної адмiнiстрацiї Геннадiя Москаля?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0.23849999999999999</c:v>
                </c:pt>
                <c:pt idx="1">
                  <c:v>0.2944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ADA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…попереднього Голови Закарпатської обласної державної адмiнiстрацiї Василя Губаля?</c:v>
                </c:pt>
                <c:pt idx="1">
                  <c:v>…  нинiшнього Голови Закарпатської обласної державної адмiнiстрацiї Геннадiя Москаля?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0.19839999999999999</c:v>
                </c:pt>
                <c:pt idx="1">
                  <c:v>0.16370000000000001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Скоріше не схвалюю</c:v>
                </c:pt>
              </c:strCache>
            </c:strRef>
          </c:tx>
          <c:spPr>
            <a:solidFill>
              <a:srgbClr val="C87D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…попереднього Голови Закарпатської обласної державної адмiнiстрацiї Василя Губаля?</c:v>
                </c:pt>
                <c:pt idx="1">
                  <c:v>…  нинiшнього Голови Закарпатської обласної державної адмiнiстрацiї Геннадiя Москаля?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0.32990000000000003</c:v>
                </c:pt>
                <c:pt idx="1">
                  <c:v>0.23930000000000001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Зовсім не схвалюю</c:v>
                </c:pt>
              </c:strCache>
            </c:strRef>
          </c:tx>
          <c:spPr>
            <a:solidFill>
              <a:srgbClr val="A326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600" b="1" i="0" u="none" strike="noStrike" kern="1200" baseline="0">
                    <a:solidFill>
                      <a:srgbClr val="FFFFFF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…попереднього Голови Закарпатської обласної державної адмiнiстрацiї Василя Губаля?</c:v>
                </c:pt>
                <c:pt idx="1">
                  <c:v>…  нинiшнього Голови Закарпатської обласної державної адмiнiстрацiї Геннадiя Москаля?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0.1487</c:v>
                </c:pt>
                <c:pt idx="1">
                  <c:v>0.18140000000000001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310374888"/>
        <c:axId val="310553176"/>
      </c:barChart>
      <c:catAx>
        <c:axId val="310374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310553176"/>
        <c:crosses val="autoZero"/>
        <c:auto val="1"/>
        <c:lblAlgn val="ctr"/>
        <c:lblOffset val="100"/>
        <c:noMultiLvlLbl val="0"/>
      </c:catAx>
      <c:valAx>
        <c:axId val="31055317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3103748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5.8333333333333334E-2"/>
          <c:y val="8.1726889839980374E-2"/>
          <c:w val="0.91255150918635164"/>
          <c:h val="0.12275509091404738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37664041994746"/>
          <c:y val="2.706027060270608E-2"/>
          <c:w val="0.45616831839985517"/>
          <c:h val="0.90770394475598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DADB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Iнше</c:v>
                </c:pt>
                <c:pt idx="1">
                  <c:v>Культура</c:v>
                </c:pt>
                <c:pt idx="2">
                  <c:v>Молодь</c:v>
                </c:pt>
                <c:pt idx="3">
                  <c:v>Податкова сфера</c:v>
                </c:pt>
                <c:pt idx="4">
                  <c:v>Енергетика</c:v>
                </c:pt>
                <c:pt idx="5">
                  <c:v>Оборона та армiя</c:v>
                </c:pt>
                <c:pt idx="6">
                  <c:v>Дерегуляцiя та пiдтримка пiдприємництва</c:v>
                </c:pt>
                <c:pt idx="7">
                  <c:v>Школи та дитячi садки</c:v>
                </c:pt>
                <c:pt idx="8">
                  <c:v>Освiти та наука</c:v>
                </c:pt>
                <c:pt idx="9">
                  <c:v>Безпека в мiстi</c:v>
                </c:pt>
                <c:pt idx="10">
                  <c:v>Правоохороннi органи, включаючи місцеву поліцію</c:v>
                </c:pt>
                <c:pt idx="11">
                  <c:v>Люстрацiя</c:v>
                </c:pt>
                <c:pt idx="12">
                  <c:v>Промисловiсть</c:v>
                </c:pt>
                <c:pt idx="13">
                  <c:v>Сiльське господарство та земля</c:v>
                </c:pt>
                <c:pt idx="14">
                  <c:v>Пенсiї та соцiльнi виплати</c:v>
                </c:pt>
                <c:pt idx="15">
                  <c:v>Екологiя</c:v>
                </c:pt>
                <c:pt idx="16">
                  <c:v>Збереження лiсiв</c:v>
                </c:pt>
                <c:pt idx="17">
                  <c:v>Охорона здоров'я</c:v>
                </c:pt>
                <c:pt idx="18">
                  <c:v>Житлово-комунальне господарство</c:v>
                </c:pt>
                <c:pt idx="19">
                  <c:v>Iнфраструктура (дороги тощо)</c:v>
                </c:pt>
                <c:pt idx="20">
                  <c:v>Боротьба з корупцiєю</c:v>
                </c:pt>
              </c:strCache>
            </c:strRef>
          </c:cat>
          <c:val>
            <c:numRef>
              <c:f>Sheet1!$B$2:$B$22</c:f>
              <c:numCache>
                <c:formatCode>0%</c:formatCode>
                <c:ptCount val="21"/>
                <c:pt idx="0">
                  <c:v>6.3E-3</c:v>
                </c:pt>
                <c:pt idx="1">
                  <c:v>6.1000000000000004E-3</c:v>
                </c:pt>
                <c:pt idx="2">
                  <c:v>2.0899999999999998E-2</c:v>
                </c:pt>
                <c:pt idx="3">
                  <c:v>2.1299999999999999E-2</c:v>
                </c:pt>
                <c:pt idx="4">
                  <c:v>2.3099999999999999E-2</c:v>
                </c:pt>
                <c:pt idx="5">
                  <c:v>3.0800000000000001E-2</c:v>
                </c:pt>
                <c:pt idx="6">
                  <c:v>3.61E-2</c:v>
                </c:pt>
                <c:pt idx="7">
                  <c:v>6.3100000000000003E-2</c:v>
                </c:pt>
                <c:pt idx="8">
                  <c:v>6.7699999999999996E-2</c:v>
                </c:pt>
                <c:pt idx="9">
                  <c:v>7.5800000000000006E-2</c:v>
                </c:pt>
                <c:pt idx="10">
                  <c:v>8.14E-2</c:v>
                </c:pt>
                <c:pt idx="11">
                  <c:v>8.6499999999999994E-2</c:v>
                </c:pt>
                <c:pt idx="12">
                  <c:v>0.11840000000000001</c:v>
                </c:pt>
                <c:pt idx="13">
                  <c:v>0.16420000000000001</c:v>
                </c:pt>
                <c:pt idx="14">
                  <c:v>0.1978</c:v>
                </c:pt>
                <c:pt idx="15">
                  <c:v>0.2374</c:v>
                </c:pt>
                <c:pt idx="16">
                  <c:v>0.25700000000000001</c:v>
                </c:pt>
                <c:pt idx="17">
                  <c:v>0.26840000000000003</c:v>
                </c:pt>
                <c:pt idx="18">
                  <c:v>0.27779999999999999</c:v>
                </c:pt>
                <c:pt idx="19">
                  <c:v>0.30709999999999998</c:v>
                </c:pt>
                <c:pt idx="20">
                  <c:v>0.62749999999999995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0553960"/>
        <c:axId val="310554352"/>
      </c:barChart>
      <c:catAx>
        <c:axId val="310553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uk-UA"/>
          </a:p>
        </c:txPr>
        <c:crossAx val="310554352"/>
        <c:crosses val="autoZero"/>
        <c:auto val="1"/>
        <c:lblAlgn val="ctr"/>
        <c:lblOffset val="100"/>
        <c:noMultiLvlLbl val="0"/>
      </c:catAx>
      <c:valAx>
        <c:axId val="3105543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10553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5135306362569"/>
          <c:y val="2.706027060270608E-2"/>
          <c:w val="0.46335222644583218"/>
          <c:h val="0.87346040232055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DADB0"/>
              </a:solidFill>
            </c:spPr>
          </c:dPt>
          <c:dPt>
            <c:idx val="1"/>
            <c:invertIfNegative val="0"/>
            <c:bubble3D val="0"/>
            <c:spPr>
              <a:solidFill>
                <a:srgbClr val="ADADB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Важко вiдповiсти/Немає вiдповiдi</c:v>
                </c:pt>
                <c:pt idx="1">
                  <c:v>Не чув нiчого про тi подiї</c:v>
                </c:pt>
                <c:pt idx="2">
                  <c:v>Iнше</c:v>
                </c:pt>
                <c:pt idx="3">
                  <c:v>Росiя</c:v>
                </c:pt>
                <c:pt idx="4">
                  <c:v>Тодiшнiй Голова Закарпатської ОДА Василь Губаль</c:v>
                </c:pt>
                <c:pt idx="5">
                  <c:v>Прем'єр-мiнiстр України</c:v>
                </c:pt>
                <c:pt idx="6">
                  <c:v>Народний депутат Вiктор Балога</c:v>
                </c:pt>
                <c:pt idx="7">
                  <c:v>Президент України</c:v>
                </c:pt>
                <c:pt idx="8">
                  <c:v>Полiтична партiя Правий сектор</c:v>
                </c:pt>
                <c:pt idx="9">
                  <c:v>Служба безпеки України</c:v>
                </c:pt>
                <c:pt idx="10">
                  <c:v>Кримiнальнi угруповання</c:v>
                </c:pt>
                <c:pt idx="11">
                  <c:v>Народний депутат Михайло Ланьо</c:v>
                </c:pt>
                <c:pt idx="12">
                  <c:v>Мiлiцiя та Голова МВС Арсен Аваков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9.9299999999999999E-2</c:v>
                </c:pt>
                <c:pt idx="1">
                  <c:v>1.8E-3</c:v>
                </c:pt>
                <c:pt idx="2">
                  <c:v>7.4999999999999997E-3</c:v>
                </c:pt>
                <c:pt idx="3">
                  <c:v>1.6000000000000001E-3</c:v>
                </c:pt>
                <c:pt idx="4">
                  <c:v>2.2499999999999999E-2</c:v>
                </c:pt>
                <c:pt idx="5">
                  <c:v>8.9300000000000004E-2</c:v>
                </c:pt>
                <c:pt idx="6">
                  <c:v>0.13189999999999999</c:v>
                </c:pt>
                <c:pt idx="7">
                  <c:v>0.18</c:v>
                </c:pt>
                <c:pt idx="8">
                  <c:v>0.2369</c:v>
                </c:pt>
                <c:pt idx="9">
                  <c:v>0.2545</c:v>
                </c:pt>
                <c:pt idx="10">
                  <c:v>0.32950000000000002</c:v>
                </c:pt>
                <c:pt idx="11">
                  <c:v>0.53059999999999996</c:v>
                </c:pt>
                <c:pt idx="12">
                  <c:v>0.54369999999999996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0555136"/>
        <c:axId val="310555528"/>
      </c:barChart>
      <c:catAx>
        <c:axId val="310555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uk-UA"/>
          </a:p>
        </c:txPr>
        <c:crossAx val="310555528"/>
        <c:crosses val="autoZero"/>
        <c:auto val="1"/>
        <c:lblAlgn val="ctr"/>
        <c:lblOffset val="100"/>
        <c:noMultiLvlLbl val="0"/>
      </c:catAx>
      <c:valAx>
        <c:axId val="31055552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1055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7797971468026E-2"/>
          <c:y val="0.14568058195433314"/>
          <c:w val="0.45026375518706002"/>
          <c:h val="0.73953452860303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32638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C87D88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667D92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2649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ADADB0"/>
              </a:solidFill>
              <a:ln>
                <a:noFill/>
              </a:ln>
            </c:spPr>
          </c:dPt>
          <c:dLbls>
            <c:dLbl>
              <c:idx val="2"/>
              <c:layout>
                <c:manualLayout>
                  <c:x val="1.9344781505155187E-2"/>
                  <c:y val="9.57263079535168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28658457455712E-2"/>
                  <c:y val="0.144215516075023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Однозначно ні</c:v>
                </c:pt>
                <c:pt idx="1">
                  <c:v>Скоріше ні</c:v>
                </c:pt>
                <c:pt idx="2">
                  <c:v>Скоріше так</c:v>
                </c:pt>
                <c:pt idx="3">
                  <c:v>Однозначно так</c:v>
                </c:pt>
                <c:pt idx="4">
                  <c:v>Важко відповісти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0.77480000000000004</c:v>
                </c:pt>
                <c:pt idx="1">
                  <c:v>0.18490000000000001</c:v>
                </c:pt>
                <c:pt idx="2">
                  <c:v>1.9599999999999999E-2</c:v>
                </c:pt>
                <c:pt idx="3">
                  <c:v>3.2000000000000002E-3</c:v>
                </c:pt>
                <c:pt idx="4">
                  <c:v>1.7399999999999999E-2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0538805948217"/>
          <c:y val="0.12881726011908784"/>
          <c:w val="0.37742006307701964"/>
          <c:h val="0.701963233190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7797971468026E-2"/>
          <c:y val="0.14568058195433314"/>
          <c:w val="0.45026375518706002"/>
          <c:h val="0.73953452860303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67D9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C87D88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A32638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ADADB0"/>
              </a:solidFill>
              <a:ln>
                <a:noFill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54267451713244E-2"/>
                  <c:y val="0.12046157528359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106113111376935"/>
                  <c:y val="-0.181108640744850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3188277759921543E-2"/>
                  <c:y val="0.132082360318627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Швидше так</c:v>
                </c:pt>
                <c:pt idx="1">
                  <c:v>Швидше нi</c:v>
                </c:pt>
                <c:pt idx="2">
                  <c:v>Однозначно нi</c:v>
                </c:pt>
                <c:pt idx="3">
                  <c:v>Важко вiдповiсти/ Немає вiдповiдi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1.6000000000000001E-3</c:v>
                </c:pt>
                <c:pt idx="1">
                  <c:v>0.1108</c:v>
                </c:pt>
                <c:pt idx="2">
                  <c:v>0.88649999999999995</c:v>
                </c:pt>
                <c:pt idx="3">
                  <c:v>1.1999999999999999E-3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0538805948217"/>
          <c:y val="0.12881726011908784"/>
          <c:w val="0.37742006307701964"/>
          <c:h val="0.701963233190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5135306362569"/>
          <c:y val="2.706027060270608E-2"/>
          <c:w val="0.46335222644583218"/>
          <c:h val="0.87346040232055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DADB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Важко вiдповiсти / Немає вiдповiдi</c:v>
                </c:pt>
                <c:pt idx="1">
                  <c:v>Iнше</c:v>
                </c:pt>
                <c:pt idx="2">
                  <c:v>Це правомiрний захист російськомовних громадян України</c:v>
                </c:pt>
                <c:pt idx="3">
                  <c:v>Це незаконне вторгнення та окупація території незалежної України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3.7100000000000001E-2</c:v>
                </c:pt>
                <c:pt idx="1">
                  <c:v>2.8999999999999998E-3</c:v>
                </c:pt>
                <c:pt idx="2">
                  <c:v>5.0000000000000001E-3</c:v>
                </c:pt>
                <c:pt idx="3">
                  <c:v>0.95489999999999997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0556312"/>
        <c:axId val="310556704"/>
      </c:barChart>
      <c:catAx>
        <c:axId val="310556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uk-UA"/>
          </a:p>
        </c:txPr>
        <c:crossAx val="310556704"/>
        <c:crosses val="autoZero"/>
        <c:auto val="1"/>
        <c:lblAlgn val="ctr"/>
        <c:lblOffset val="100"/>
        <c:noMultiLvlLbl val="0"/>
      </c:catAx>
      <c:valAx>
        <c:axId val="310556704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310556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7797971468026E-2"/>
          <c:y val="0.14568058195433314"/>
          <c:w val="0.45026375518706002"/>
          <c:h val="0.73953452860303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667D9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87D88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3.3807707947542689E-2"/>
                  <c:y val="-0.21406448273480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846338719790121E-2"/>
                  <c:y val="8.57027048420904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762487482751576E-2"/>
                  <c:y val="9.33087340494671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Залишатися унiтарною державою</c:v>
                </c:pt>
                <c:pt idx="1">
                  <c:v>Залишатися унiтарною державою, але без Криму</c:v>
                </c:pt>
                <c:pt idx="2">
                  <c:v>Стати федеративною державою</c:v>
                </c:pt>
                <c:pt idx="3">
                  <c:v>Важко відповісти / Немає відповіді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0.90190000000000003</c:v>
                </c:pt>
                <c:pt idx="1">
                  <c:v>6.0999999999999999E-2</c:v>
                </c:pt>
                <c:pt idx="2">
                  <c:v>3.5000000000000001E-3</c:v>
                </c:pt>
                <c:pt idx="3">
                  <c:v>3.3599999999999998E-2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180669483230339"/>
          <c:y val="0.12881726011908784"/>
          <c:w val="0.42661744953137726"/>
          <c:h val="0.701963233190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5135306362569"/>
          <c:y val="2.706027060270608E-2"/>
          <c:w val="0.46335222644583218"/>
          <c:h val="0.87346040232055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DADB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Важко відповісти / Немає відповіді</c:v>
                </c:pt>
                <c:pt idx="1">
                  <c:v>Інша</c:v>
                </c:pt>
                <c:pt idx="2">
                  <c:v>Єдиний Центр</c:v>
                </c:pt>
                <c:pt idx="3">
                  <c:v>Вiдродження</c:v>
                </c:pt>
                <c:pt idx="4">
                  <c:v>Народний Контроль</c:v>
                </c:pt>
                <c:pt idx="5">
                  <c:v>Партiя простих людей</c:v>
                </c:pt>
                <c:pt idx="6">
                  <c:v>Народний Фронт</c:v>
                </c:pt>
                <c:pt idx="7">
                  <c:v>УКРОП</c:v>
                </c:pt>
                <c:pt idx="8">
                  <c:v>Сильна Україна</c:v>
                </c:pt>
                <c:pt idx="9">
                  <c:v>Лiва опозицiя</c:v>
                </c:pt>
                <c:pt idx="10">
                  <c:v>Громадянська позицiя</c:v>
                </c:pt>
                <c:pt idx="11">
                  <c:v>Свобода</c:v>
                </c:pt>
                <c:pt idx="12">
                  <c:v>Правий сектор</c:v>
                </c:pt>
                <c:pt idx="13">
                  <c:v>Радикальна партiя</c:v>
                </c:pt>
                <c:pt idx="14">
                  <c:v>Опозицiйний блок</c:v>
                </c:pt>
                <c:pt idx="15">
                  <c:v>Самопомiч</c:v>
                </c:pt>
                <c:pt idx="16">
                  <c:v>Батькiвщина</c:v>
                </c:pt>
                <c:pt idx="17">
                  <c:v>БПП Солiдарнiсть-УДАР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0.1835</c:v>
                </c:pt>
                <c:pt idx="1">
                  <c:v>2.3300000000000001E-2</c:v>
                </c:pt>
                <c:pt idx="2">
                  <c:v>8.9999999999999993E-3</c:v>
                </c:pt>
                <c:pt idx="3">
                  <c:v>9.1999999999999998E-3</c:v>
                </c:pt>
                <c:pt idx="4">
                  <c:v>1.03E-2</c:v>
                </c:pt>
                <c:pt idx="5">
                  <c:v>1.03E-2</c:v>
                </c:pt>
                <c:pt idx="6">
                  <c:v>1.0500000000000001E-2</c:v>
                </c:pt>
                <c:pt idx="7">
                  <c:v>1.1599999999999999E-2</c:v>
                </c:pt>
                <c:pt idx="8">
                  <c:v>1.2999999999999999E-2</c:v>
                </c:pt>
                <c:pt idx="9">
                  <c:v>1.49E-2</c:v>
                </c:pt>
                <c:pt idx="10">
                  <c:v>4.4900000000000002E-2</c:v>
                </c:pt>
                <c:pt idx="11">
                  <c:v>4.9000000000000002E-2</c:v>
                </c:pt>
                <c:pt idx="12">
                  <c:v>6.4500000000000002E-2</c:v>
                </c:pt>
                <c:pt idx="13">
                  <c:v>7.17E-2</c:v>
                </c:pt>
                <c:pt idx="14">
                  <c:v>0.1076</c:v>
                </c:pt>
                <c:pt idx="15">
                  <c:v>0.1123</c:v>
                </c:pt>
                <c:pt idx="16">
                  <c:v>0.1144</c:v>
                </c:pt>
                <c:pt idx="17">
                  <c:v>0.1336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32708704"/>
        <c:axId val="332708312"/>
      </c:barChart>
      <c:catAx>
        <c:axId val="332708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uk-UA" sz="1400" b="0" i="0" u="none" strike="noStrike" kern="1200" baseline="0">
                <a:solidFill>
                  <a:srgbClr val="002649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uk-UA"/>
          </a:p>
        </c:txPr>
        <c:crossAx val="332708312"/>
        <c:crosses val="autoZero"/>
        <c:auto val="1"/>
        <c:lblAlgn val="ctr"/>
        <c:lblOffset val="100"/>
        <c:noMultiLvlLbl val="0"/>
      </c:catAx>
      <c:valAx>
        <c:axId val="332708312"/>
        <c:scaling>
          <c:orientation val="minMax"/>
          <c:max val="0.25"/>
        </c:scaling>
        <c:delete val="0"/>
        <c:axPos val="b"/>
        <c:numFmt formatCode="0%" sourceLinked="1"/>
        <c:majorTickMark val="out"/>
        <c:minorTickMark val="none"/>
        <c:tickLblPos val="nextTo"/>
        <c:crossAx val="33270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5135306362569"/>
          <c:y val="2.706027060270608E-2"/>
          <c:w val="0.46335222644583218"/>
          <c:h val="0.87346040232055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DADB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Важко відповісти / Немає відповіді</c:v>
                </c:pt>
                <c:pt idx="1">
                  <c:v>Стати незалежною країною</c:v>
                </c:pt>
                <c:pt idx="2">
                  <c:v>Стати автономiєю в складi України</c:v>
                </c:pt>
                <c:pt idx="3">
                  <c:v>Стати частиною iншої країни</c:v>
                </c:pt>
                <c:pt idx="4">
                  <c:v>Бути частиною України, як це є сьогодні</c:v>
                </c:pt>
                <c:pt idx="5">
                  <c:v>Бути частиною України, але з розширеними повноваженнями внаслідок реформи децентралізації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1.95E-2</c:v>
                </c:pt>
                <c:pt idx="1">
                  <c:v>1.41E-2</c:v>
                </c:pt>
                <c:pt idx="2">
                  <c:v>2.2700000000000001E-2</c:v>
                </c:pt>
                <c:pt idx="3">
                  <c:v>3.1699999999999999E-2</c:v>
                </c:pt>
                <c:pt idx="4">
                  <c:v>0.41049999999999998</c:v>
                </c:pt>
                <c:pt idx="5">
                  <c:v>0.50160000000000005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80639392"/>
        <c:axId val="480634688"/>
      </c:barChart>
      <c:catAx>
        <c:axId val="480639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uk-UA"/>
          </a:p>
        </c:txPr>
        <c:crossAx val="480634688"/>
        <c:crosses val="autoZero"/>
        <c:auto val="1"/>
        <c:lblAlgn val="ctr"/>
        <c:lblOffset val="100"/>
        <c:noMultiLvlLbl val="0"/>
      </c:catAx>
      <c:valAx>
        <c:axId val="48063468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48063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5135306362569"/>
          <c:y val="2.706027060270608E-2"/>
          <c:w val="0.46335222644583218"/>
          <c:h val="0.87346040232055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DADB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Важко відповісти / Немає відповіді</c:v>
                </c:pt>
                <c:pt idx="1">
                  <c:v>Нiколи</c:v>
                </c:pt>
                <c:pt idx="2">
                  <c:v>Щонайменше, один раз на тиждень</c:v>
                </c:pt>
                <c:pt idx="3">
                  <c:v>Декiлька разiв на тиждень</c:v>
                </c:pt>
                <c:pt idx="4">
                  <c:v>Щонайменше, один раз на мiсяць</c:v>
                </c:pt>
                <c:pt idx="5">
                  <c:v>Менше одного разу на рiк</c:v>
                </c:pt>
                <c:pt idx="6">
                  <c:v>Щонайменше, один раз на рiк</c:v>
                </c:pt>
                <c:pt idx="7">
                  <c:v>Щонайменше, декiлька разiв на рiк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1.3899999999999999E-2</c:v>
                </c:pt>
                <c:pt idx="1">
                  <c:v>0.2286</c:v>
                </c:pt>
                <c:pt idx="2">
                  <c:v>3.3999999999999998E-3</c:v>
                </c:pt>
                <c:pt idx="3">
                  <c:v>4.5999999999999999E-3</c:v>
                </c:pt>
                <c:pt idx="4">
                  <c:v>4.5499999999999999E-2</c:v>
                </c:pt>
                <c:pt idx="5">
                  <c:v>0.1186</c:v>
                </c:pt>
                <c:pt idx="6">
                  <c:v>0.26850000000000002</c:v>
                </c:pt>
                <c:pt idx="7">
                  <c:v>0.317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1380984"/>
        <c:axId val="311381376"/>
      </c:barChart>
      <c:catAx>
        <c:axId val="311380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uk-UA"/>
          </a:p>
        </c:txPr>
        <c:crossAx val="311381376"/>
        <c:crosses val="autoZero"/>
        <c:auto val="1"/>
        <c:lblAlgn val="ctr"/>
        <c:lblOffset val="100"/>
        <c:noMultiLvlLbl val="0"/>
      </c:catAx>
      <c:valAx>
        <c:axId val="31138137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11380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5135306362569"/>
          <c:y val="2.706027060270608E-2"/>
          <c:w val="0.46335222644583218"/>
          <c:h val="0.87346040232055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64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DADB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Важко відповісти / Немає відповіді</c:v>
                </c:pt>
                <c:pt idx="1">
                  <c:v>В Румунiю</c:v>
                </c:pt>
                <c:pt idx="2">
                  <c:v>В iншi закордоннi країни</c:v>
                </c:pt>
                <c:pt idx="3">
                  <c:v>В Росiю</c:v>
                </c:pt>
                <c:pt idx="4">
                  <c:v>В Словаччину</c:v>
                </c:pt>
                <c:pt idx="5">
                  <c:v>В Угорщину</c:v>
                </c:pt>
                <c:pt idx="6">
                  <c:v>В Захiдну Україну</c:v>
                </c:pt>
                <c:pt idx="7">
                  <c:v>В Україну окрiм Захiдної України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0.23269999999999999</c:v>
                </c:pt>
                <c:pt idx="1">
                  <c:v>2.1000000000000001E-2</c:v>
                </c:pt>
                <c:pt idx="2">
                  <c:v>3.3300000000000003E-2</c:v>
                </c:pt>
                <c:pt idx="3">
                  <c:v>3.5099999999999999E-2</c:v>
                </c:pt>
                <c:pt idx="4">
                  <c:v>0.16980000000000001</c:v>
                </c:pt>
                <c:pt idx="5">
                  <c:v>0.3085</c:v>
                </c:pt>
                <c:pt idx="6">
                  <c:v>0.41860000000000003</c:v>
                </c:pt>
                <c:pt idx="7">
                  <c:v>0.4783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1382160"/>
        <c:axId val="311419504"/>
      </c:barChart>
      <c:catAx>
        <c:axId val="311382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uk-UA"/>
          </a:p>
        </c:txPr>
        <c:crossAx val="311419504"/>
        <c:crosses val="autoZero"/>
        <c:auto val="1"/>
        <c:lblAlgn val="ctr"/>
        <c:lblOffset val="100"/>
        <c:noMultiLvlLbl val="0"/>
      </c:catAx>
      <c:valAx>
        <c:axId val="31141950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1138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74075693717246"/>
          <c:y val="1.284243130319236E-2"/>
          <c:w val="0.42956865688480778"/>
          <c:h val="0.91045600100277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264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Не визначилися</c:v>
                </c:pt>
                <c:pt idx="1">
                  <c:v>Не будуть голосувати</c:v>
                </c:pt>
                <c:pt idx="2">
                  <c:v>Інші</c:v>
                </c:pt>
                <c:pt idx="3">
                  <c:v>Єдиний Центр</c:v>
                </c:pt>
                <c:pt idx="4">
                  <c:v>Свобода</c:v>
                </c:pt>
                <c:pt idx="5">
                  <c:v>Радикальна партiя</c:v>
                </c:pt>
                <c:pt idx="6">
                  <c:v>Громадянська позицiя</c:v>
                </c:pt>
                <c:pt idx="7">
                  <c:v>Батькiвщина</c:v>
                </c:pt>
                <c:pt idx="8">
                  <c:v>Правий сектор</c:v>
                </c:pt>
                <c:pt idx="9">
                  <c:v>Солiдарнiсть-УДАР</c:v>
                </c:pt>
                <c:pt idx="10">
                  <c:v>Самопомiч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0.1283</c:v>
                </c:pt>
                <c:pt idx="1">
                  <c:v>9.5699999999999993E-2</c:v>
                </c:pt>
                <c:pt idx="2">
                  <c:v>0.06</c:v>
                </c:pt>
                <c:pt idx="3">
                  <c:v>2.7199999999999998E-2</c:v>
                </c:pt>
                <c:pt idx="4">
                  <c:v>6.0499999999999998E-2</c:v>
                </c:pt>
                <c:pt idx="5">
                  <c:v>6.3399999999999998E-2</c:v>
                </c:pt>
                <c:pt idx="6">
                  <c:v>8.4099999999999994E-2</c:v>
                </c:pt>
                <c:pt idx="7">
                  <c:v>8.4599999999999995E-2</c:v>
                </c:pt>
                <c:pt idx="8">
                  <c:v>9.3600000000000003E-2</c:v>
                </c:pt>
                <c:pt idx="9">
                  <c:v>0.1169</c:v>
                </c:pt>
                <c:pt idx="10">
                  <c:v>0.16769999999999999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2707920"/>
        <c:axId val="332707528"/>
      </c:barChart>
      <c:catAx>
        <c:axId val="332707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uk-UA" sz="1000" b="1" i="0" u="none" strike="noStrike" kern="1200" baseline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pPr>
            <a:endParaRPr lang="uk-UA"/>
          </a:p>
        </c:txPr>
        <c:crossAx val="332707528"/>
        <c:crosses val="autoZero"/>
        <c:auto val="1"/>
        <c:lblAlgn val="ctr"/>
        <c:lblOffset val="100"/>
        <c:noMultiLvlLbl val="0"/>
      </c:catAx>
      <c:valAx>
        <c:axId val="332707528"/>
        <c:scaling>
          <c:orientation val="minMax"/>
        </c:scaling>
        <c:delete val="1"/>
        <c:axPos val="b"/>
        <c:numFmt formatCode="0" sourceLinked="0"/>
        <c:majorTickMark val="out"/>
        <c:minorTickMark val="none"/>
        <c:tickLblPos val="nextTo"/>
        <c:crossAx val="33270792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200">
          <a:latin typeface="Trebuchet MS" panose="020B0603020202020204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70084116407393"/>
          <c:y val="3.8606648072048284E-2"/>
          <c:w val="0.41047727195515032"/>
          <c:h val="0.91045600100277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264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Arial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Не визначилися</c:v>
                </c:pt>
                <c:pt idx="1">
                  <c:v>Не будуть голосувати</c:v>
                </c:pt>
                <c:pt idx="2">
                  <c:v>Інші</c:v>
                </c:pt>
                <c:pt idx="3">
                  <c:v>Громадянська позицiя</c:v>
                </c:pt>
                <c:pt idx="4">
                  <c:v>УКРОП</c:v>
                </c:pt>
                <c:pt idx="5">
                  <c:v>Вiдродження</c:v>
                </c:pt>
                <c:pt idx="6">
                  <c:v>Правий сектор</c:v>
                </c:pt>
                <c:pt idx="7">
                  <c:v>Свобода</c:v>
                </c:pt>
                <c:pt idx="8">
                  <c:v>Радикальна партiя</c:v>
                </c:pt>
                <c:pt idx="9">
                  <c:v>Батькiвщина</c:v>
                </c:pt>
                <c:pt idx="10">
                  <c:v>Самопомiч</c:v>
                </c:pt>
                <c:pt idx="11">
                  <c:v> Солiдарнiсть-УДАР</c:v>
                </c:pt>
                <c:pt idx="12">
                  <c:v>Опозицiйний блок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0.16139999999999999</c:v>
                </c:pt>
                <c:pt idx="1">
                  <c:v>0.23599999999999999</c:v>
                </c:pt>
                <c:pt idx="2">
                  <c:v>0.08</c:v>
                </c:pt>
                <c:pt idx="3">
                  <c:v>1.6500000000000001E-2</c:v>
                </c:pt>
                <c:pt idx="4">
                  <c:v>1.9800000000000002E-2</c:v>
                </c:pt>
                <c:pt idx="5">
                  <c:v>2.1399999999999999E-2</c:v>
                </c:pt>
                <c:pt idx="6">
                  <c:v>2.35E-2</c:v>
                </c:pt>
                <c:pt idx="7">
                  <c:v>2.9100000000000001E-2</c:v>
                </c:pt>
                <c:pt idx="8">
                  <c:v>4.36E-2</c:v>
                </c:pt>
                <c:pt idx="9">
                  <c:v>5.5899999999999998E-2</c:v>
                </c:pt>
                <c:pt idx="10">
                  <c:v>7.8600000000000003E-2</c:v>
                </c:pt>
                <c:pt idx="11">
                  <c:v>8.3799999999999999E-2</c:v>
                </c:pt>
                <c:pt idx="12">
                  <c:v>0.1414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2714192"/>
        <c:axId val="332713800"/>
      </c:barChart>
      <c:catAx>
        <c:axId val="332714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uk-UA" sz="1000" b="1" i="0" u="none" strike="noStrike" kern="1200" baseline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pPr>
            <a:endParaRPr lang="uk-UA"/>
          </a:p>
        </c:txPr>
        <c:crossAx val="332713800"/>
        <c:crosses val="autoZero"/>
        <c:auto val="1"/>
        <c:lblAlgn val="ctr"/>
        <c:lblOffset val="100"/>
        <c:noMultiLvlLbl val="0"/>
      </c:catAx>
      <c:valAx>
        <c:axId val="332713800"/>
        <c:scaling>
          <c:orientation val="minMax"/>
        </c:scaling>
        <c:delete val="1"/>
        <c:axPos val="b"/>
        <c:numFmt formatCode="0" sourceLinked="0"/>
        <c:majorTickMark val="out"/>
        <c:minorTickMark val="none"/>
        <c:tickLblPos val="nextTo"/>
        <c:crossAx val="33271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15883869337795"/>
          <c:y val="7.3431694943204414E-3"/>
          <c:w val="0.42956865688480778"/>
          <c:h val="0.91045600100277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264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Arial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Не визначилися</c:v>
                </c:pt>
                <c:pt idx="1">
                  <c:v>Не будуть голосувати</c:v>
                </c:pt>
                <c:pt idx="2">
                  <c:v>Інші</c:v>
                </c:pt>
                <c:pt idx="3">
                  <c:v>Сильна Україна</c:v>
                </c:pt>
                <c:pt idx="4">
                  <c:v>Самопомiч</c:v>
                </c:pt>
                <c:pt idx="5">
                  <c:v>Батькiвщина</c:v>
                </c:pt>
                <c:pt idx="6">
                  <c:v>Солiдарнiсть-УДАР</c:v>
                </c:pt>
                <c:pt idx="7">
                  <c:v>Опозицiйний блок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0.33839999999999998</c:v>
                </c:pt>
                <c:pt idx="1">
                  <c:v>0.1676</c:v>
                </c:pt>
                <c:pt idx="2">
                  <c:v>0.12</c:v>
                </c:pt>
                <c:pt idx="3">
                  <c:v>3.3700000000000001E-2</c:v>
                </c:pt>
                <c:pt idx="4">
                  <c:v>0.04</c:v>
                </c:pt>
                <c:pt idx="5">
                  <c:v>4.7E-2</c:v>
                </c:pt>
                <c:pt idx="6">
                  <c:v>8.0699999999999994E-2</c:v>
                </c:pt>
                <c:pt idx="7">
                  <c:v>0.17119999999999999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2712232"/>
        <c:axId val="332711840"/>
      </c:barChart>
      <c:catAx>
        <c:axId val="332712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uk-UA" sz="1000" b="1" i="0" u="none" strike="noStrike" kern="1200" baseline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pPr>
            <a:endParaRPr lang="uk-UA"/>
          </a:p>
        </c:txPr>
        <c:crossAx val="332711840"/>
        <c:crosses val="autoZero"/>
        <c:auto val="1"/>
        <c:lblAlgn val="ctr"/>
        <c:lblOffset val="100"/>
        <c:noMultiLvlLbl val="0"/>
      </c:catAx>
      <c:valAx>
        <c:axId val="332711840"/>
        <c:scaling>
          <c:orientation val="minMax"/>
        </c:scaling>
        <c:delete val="1"/>
        <c:axPos val="b"/>
        <c:numFmt formatCode="0" sourceLinked="0"/>
        <c:majorTickMark val="out"/>
        <c:minorTickMark val="none"/>
        <c:tickLblPos val="nextTo"/>
        <c:crossAx val="332712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41643836264054"/>
          <c:y val="1.6250315544165318E-2"/>
          <c:w val="0.42956865688480778"/>
          <c:h val="0.91045600100277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264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Arial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Не визначилися</c:v>
                </c:pt>
                <c:pt idx="1">
                  <c:v>Не будуть голосувати</c:v>
                </c:pt>
                <c:pt idx="2">
                  <c:v>Інші</c:v>
                </c:pt>
                <c:pt idx="3">
                  <c:v>Опозицiйний блок</c:v>
                </c:pt>
                <c:pt idx="4">
                  <c:v>Громадянська позицiя</c:v>
                </c:pt>
                <c:pt idx="5">
                  <c:v>Свобода</c:v>
                </c:pt>
                <c:pt idx="6">
                  <c:v>Правий сектор</c:v>
                </c:pt>
                <c:pt idx="7">
                  <c:v>Самопомiч</c:v>
                </c:pt>
                <c:pt idx="8">
                  <c:v>Радикальна партiя</c:v>
                </c:pt>
                <c:pt idx="9">
                  <c:v> Солiдарнiсть-УДАР</c:v>
                </c:pt>
                <c:pt idx="10">
                  <c:v>Батькiвщина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0.16539999999999999</c:v>
                </c:pt>
                <c:pt idx="1">
                  <c:v>0.15939999999999999</c:v>
                </c:pt>
                <c:pt idx="2">
                  <c:v>7.0000000000000007E-2</c:v>
                </c:pt>
                <c:pt idx="3">
                  <c:v>3.6600000000000001E-2</c:v>
                </c:pt>
                <c:pt idx="4">
                  <c:v>3.6999999999999998E-2</c:v>
                </c:pt>
                <c:pt idx="5">
                  <c:v>5.04E-2</c:v>
                </c:pt>
                <c:pt idx="6">
                  <c:v>6.7599999999999993E-2</c:v>
                </c:pt>
                <c:pt idx="7">
                  <c:v>7.3700000000000002E-2</c:v>
                </c:pt>
                <c:pt idx="8">
                  <c:v>7.7499999999999999E-2</c:v>
                </c:pt>
                <c:pt idx="9">
                  <c:v>0.1235</c:v>
                </c:pt>
                <c:pt idx="10">
                  <c:v>0.1353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2709488"/>
        <c:axId val="313430296"/>
      </c:barChart>
      <c:catAx>
        <c:axId val="332709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uk-UA" sz="1000" b="1" i="0" u="none" strike="noStrike" kern="1200" baseline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pPr>
            <a:endParaRPr lang="uk-UA"/>
          </a:p>
        </c:txPr>
        <c:crossAx val="313430296"/>
        <c:crosses val="autoZero"/>
        <c:auto val="1"/>
        <c:lblAlgn val="ctr"/>
        <c:lblOffset val="100"/>
        <c:noMultiLvlLbl val="0"/>
      </c:catAx>
      <c:valAx>
        <c:axId val="313430296"/>
        <c:scaling>
          <c:orientation val="minMax"/>
        </c:scaling>
        <c:delete val="1"/>
        <c:axPos val="b"/>
        <c:numFmt formatCode="0" sourceLinked="0"/>
        <c:majorTickMark val="out"/>
        <c:minorTickMark val="none"/>
        <c:tickLblPos val="nextTo"/>
        <c:crossAx val="33270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1181102362204E-2"/>
          <c:y val="0.15520387509200448"/>
          <c:w val="0.89786745406824142"/>
          <c:h val="0.787415492189842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 правильному напрямку</c:v>
                </c:pt>
              </c:strCache>
            </c:strRef>
          </c:tx>
          <c:spPr>
            <a:ln w="63500">
              <a:solidFill>
                <a:srgbClr val="002649"/>
              </a:solidFill>
            </a:ln>
          </c:spPr>
          <c:marker>
            <c:symbol val="diamond"/>
            <c:size val="15"/>
            <c:spPr>
              <a:solidFill>
                <a:srgbClr val="002649"/>
              </a:solidFill>
              <a:ln>
                <a:solidFill>
                  <a:srgbClr val="002649"/>
                </a:solidFill>
              </a:ln>
            </c:spPr>
          </c:marker>
          <c:dLbls>
            <c:dLbl>
              <c:idx val="0"/>
              <c:layout>
                <c:manualLayout>
                  <c:x val="-3.6795166229221347E-2"/>
                  <c:y val="3.8672716244581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572944006999122E-2"/>
                  <c:y val="3.6508907395796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95166229221347E-2"/>
                  <c:y val="3.2181289698225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795166229221347E-2"/>
                  <c:y val="4.3000333942153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628499562554682E-2"/>
                  <c:y val="4.3000333942153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400" b="1" i="0" u="none" strike="noStrike" kern="1200" baseline="0">
                    <a:solidFill>
                      <a:srgbClr val="002649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0.13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0.24</c:v>
                </c:pt>
                <c:pt idx="4">
                  <c:v>0.15</c:v>
                </c:pt>
                <c:pt idx="5">
                  <c:v>0.15</c:v>
                </c:pt>
                <c:pt idx="6">
                  <c:v>0.18</c:v>
                </c:pt>
                <c:pt idx="7">
                  <c:v>0.3</c:v>
                </c:pt>
                <c:pt idx="8">
                  <c:v>0.34</c:v>
                </c:pt>
                <c:pt idx="9">
                  <c:v>0.28999999999999998</c:v>
                </c:pt>
                <c:pt idx="10">
                  <c:v>0.1469</c:v>
                </c:pt>
                <c:pt idx="11">
                  <c:v>0.17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ln w="57150">
              <a:solidFill>
                <a:srgbClr val="ADADB0"/>
              </a:solidFill>
            </a:ln>
          </c:spPr>
          <c:marker>
            <c:symbol val="triangle"/>
            <c:size val="11"/>
            <c:spPr>
              <a:solidFill>
                <a:srgbClr val="ADADB0"/>
              </a:solidFill>
              <a:ln w="57150">
                <a:solidFill>
                  <a:srgbClr val="ADADB0"/>
                </a:solidFill>
              </a:ln>
            </c:spPr>
          </c:marker>
          <c:dLbls>
            <c:dLbl>
              <c:idx val="0"/>
              <c:layout>
                <c:manualLayout>
                  <c:x val="-3.2628499562554682E-2"/>
                  <c:y val="-4.5163972412289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50721784776903E-2"/>
                  <c:y val="-4.0836354714717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017388451443573E-2"/>
                  <c:y val="-4.0836354714717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017388451443573E-2"/>
                  <c:y val="-4.5163972412289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850721784776903E-2"/>
                  <c:y val="-3.8672545865932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400" b="1" i="0" u="none" strike="noStrike" kern="1200" baseline="0">
                    <a:solidFill>
                      <a:srgbClr val="002649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0.16</c:v>
                </c:pt>
                <c:pt idx="1">
                  <c:v>0.14000000000000001</c:v>
                </c:pt>
                <c:pt idx="2">
                  <c:v>0.2</c:v>
                </c:pt>
                <c:pt idx="3">
                  <c:v>0.18</c:v>
                </c:pt>
                <c:pt idx="4">
                  <c:v>0.16</c:v>
                </c:pt>
                <c:pt idx="5">
                  <c:v>0.18</c:v>
                </c:pt>
                <c:pt idx="6">
                  <c:v>0.17</c:v>
                </c:pt>
                <c:pt idx="7">
                  <c:v>0.18</c:v>
                </c:pt>
                <c:pt idx="8">
                  <c:v>0.18</c:v>
                </c:pt>
                <c:pt idx="9">
                  <c:v>0.2</c:v>
                </c:pt>
                <c:pt idx="10">
                  <c:v>0.13289999999999999</c:v>
                </c:pt>
                <c:pt idx="11">
                  <c:v>0.15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 неправильному напрямку</c:v>
                </c:pt>
              </c:strCache>
            </c:strRef>
          </c:tx>
          <c:spPr>
            <a:ln w="63500">
              <a:solidFill>
                <a:srgbClr val="A32638"/>
              </a:solidFill>
            </a:ln>
          </c:spPr>
          <c:marker>
            <c:symbol val="x"/>
            <c:size val="11"/>
            <c:spPr>
              <a:solidFill>
                <a:srgbClr val="A32638"/>
              </a:solidFill>
              <a:ln w="57150">
                <a:solidFill>
                  <a:srgbClr val="A32638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400" b="1" i="0" u="none" strike="noStrike" kern="1200" baseline="0">
                    <a:solidFill>
                      <a:srgbClr val="002649"/>
                    </a:solidFill>
                    <a:latin typeface="Trebuchet MS" pitchFamily="34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11'11</c:v>
                </c:pt>
                <c:pt idx="1">
                  <c:v>03'12</c:v>
                </c:pt>
                <c:pt idx="2">
                  <c:v>05'12</c:v>
                </c:pt>
                <c:pt idx="3">
                  <c:v>09'12</c:v>
                </c:pt>
                <c:pt idx="4">
                  <c:v>05'13</c:v>
                </c:pt>
                <c:pt idx="5">
                  <c:v>09'13</c:v>
                </c:pt>
                <c:pt idx="6">
                  <c:v>02'14</c:v>
                </c:pt>
                <c:pt idx="7">
                  <c:v>03'14</c:v>
                </c:pt>
                <c:pt idx="8">
                  <c:v>04'14</c:v>
                </c:pt>
                <c:pt idx="9">
                  <c:v>09'14</c:v>
                </c:pt>
                <c:pt idx="10">
                  <c:v>07'15</c:v>
                </c:pt>
                <c:pt idx="11">
                  <c:v>09'15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0.71</c:v>
                </c:pt>
                <c:pt idx="1">
                  <c:v>0.72</c:v>
                </c:pt>
                <c:pt idx="2">
                  <c:v>0.66</c:v>
                </c:pt>
                <c:pt idx="3">
                  <c:v>0.57999999999999996</c:v>
                </c:pt>
                <c:pt idx="4">
                  <c:v>0.69</c:v>
                </c:pt>
                <c:pt idx="5">
                  <c:v>0.67</c:v>
                </c:pt>
                <c:pt idx="6">
                  <c:v>0.64</c:v>
                </c:pt>
                <c:pt idx="7">
                  <c:v>0.52</c:v>
                </c:pt>
                <c:pt idx="8">
                  <c:v>0.48</c:v>
                </c:pt>
                <c:pt idx="9">
                  <c:v>0.51</c:v>
                </c:pt>
                <c:pt idx="10">
                  <c:v>0.72019999999999995</c:v>
                </c:pt>
                <c:pt idx="11">
                  <c:v>0.68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401336"/>
        <c:axId val="255692640"/>
      </c:lineChart>
      <c:catAx>
        <c:axId val="255401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4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255692640"/>
        <c:crosses val="autoZero"/>
        <c:auto val="1"/>
        <c:lblAlgn val="ctr"/>
        <c:lblOffset val="100"/>
        <c:noMultiLvlLbl val="0"/>
      </c:catAx>
      <c:valAx>
        <c:axId val="2556926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2554013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lang="uk-UA" sz="1600" b="1" i="0" u="none" strike="noStrike" kern="1200" baseline="0">
                <a:solidFill>
                  <a:srgbClr val="002649"/>
                </a:solidFill>
                <a:latin typeface="Trebuchet MS" pitchFamily="34" charset="0"/>
                <a:ea typeface="+mn-ea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1.1111111111111112E-2"/>
          <c:y val="4.7105948259411716E-2"/>
          <c:w val="0.97672506561679795"/>
          <c:h val="7.5213484447836806E-2"/>
        </c:manualLayout>
      </c:layout>
      <c:overlay val="0"/>
      <c:txPr>
        <a:bodyPr/>
        <a:lstStyle/>
        <a:p>
          <a:pPr>
            <a:defRPr lang="uk-UA" sz="1600" b="1" i="0" u="none" strike="noStrike" kern="1200" baseline="0">
              <a:solidFill>
                <a:srgbClr val="002649"/>
              </a:solidFill>
              <a:latin typeface="Trebuchet MS" pitchFamily="34" charset="0"/>
              <a:ea typeface="+mn-ea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uk-UA" sz="1600" b="1" i="0" u="none" strike="noStrike" kern="1200" baseline="0">
          <a:solidFill>
            <a:srgbClr val="002649"/>
          </a:solidFill>
          <a:latin typeface="+mn-lt"/>
          <a:ea typeface="+mn-ea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D28F2-F236-4110-9F54-48939CE26E1D}" type="datetimeFigureOut">
              <a:rPr lang="uk-UA" smtClean="0"/>
              <a:t>14.10.2015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7C4F-B55A-4642-8252-A50B4C6A62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11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7C4F-B55A-4642-8252-A50B4C6A62B2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517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Соціологічна група «Рейтинг»  |  Електоральні настрої населення: Житомир  |  серпень 2010 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34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7C4F-B55A-4642-8252-A50B4C6A62B2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116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7C4F-B55A-4642-8252-A50B4C6A62B2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1558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7C4F-B55A-4642-8252-A50B4C6A62B2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557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7C4F-B55A-4642-8252-A50B4C6A62B2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51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7C4F-B55A-4642-8252-A50B4C6A62B2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51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Соціологічна група «Рейтинг»  |  Електоральні настрої населення: Житомир  |  серпень 2010 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7C4F-B55A-4642-8252-A50B4C6A62B2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636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7C4F-B55A-4642-8252-A50B4C6A62B2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045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7C4F-B55A-4642-8252-A50B4C6A62B2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1757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7C4F-B55A-4642-8252-A50B4C6A62B2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87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7C4F-B55A-4642-8252-A50B4C6A62B2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98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3221" y="335560"/>
            <a:ext cx="8577558" cy="303711"/>
          </a:xfrm>
          <a:noFill/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2649"/>
                </a:solidFill>
              </a:defRPr>
            </a:lvl1pPr>
          </a:lstStyle>
          <a:p>
            <a:r>
              <a:rPr lang="en-US" dirty="0" smtClean="0"/>
              <a:t>Click question as asked in questionnaire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15403" y="711580"/>
            <a:ext cx="7113193" cy="42068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 on breakdown, sample size, etc. if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012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257CDB9B-ECF0-420F-A58E-FCF48227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8609" y="218485"/>
            <a:ext cx="65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649"/>
                </a:solidFill>
              </a:rPr>
              <a:t>Демографія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6505575" cy="679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8044" y="2728103"/>
            <a:ext cx="7772400" cy="716429"/>
          </a:xfrm>
        </p:spPr>
        <p:txBody>
          <a:bodyPr anchor="b">
            <a:normAutofit/>
          </a:bodyPr>
          <a:lstStyle>
            <a:lvl1pPr algn="r">
              <a:defRPr sz="3600" baseline="0"/>
            </a:lvl1pPr>
          </a:lstStyle>
          <a:p>
            <a:r>
              <a:rPr lang="en-US" dirty="0" smtClean="0"/>
              <a:t>Click Divider Slide 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0506" y="3431023"/>
            <a:ext cx="6813494" cy="84"/>
          </a:xfrm>
          <a:prstGeom prst="line">
            <a:avLst/>
          </a:prstGeom>
          <a:ln w="38100">
            <a:solidFill>
              <a:srgbClr val="A32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196442" y="6315577"/>
            <a:ext cx="3578604" cy="4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ADADB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Republican Institute</a:t>
            </a:r>
            <a:endParaRPr lang="en-US" sz="1800" dirty="0">
              <a:solidFill>
                <a:srgbClr val="ADA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ed Methodolog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012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257CDB9B-ECF0-420F-A58E-FCF48227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08609" y="218485"/>
            <a:ext cx="65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649"/>
                </a:solidFill>
              </a:rPr>
              <a:t>Методологія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6505575" cy="679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8044" y="2728103"/>
            <a:ext cx="7772400" cy="716429"/>
          </a:xfrm>
        </p:spPr>
        <p:txBody>
          <a:bodyPr anchor="b">
            <a:normAutofit/>
          </a:bodyPr>
          <a:lstStyle>
            <a:lvl1pPr algn="r">
              <a:defRPr sz="3600" baseline="0"/>
            </a:lvl1pPr>
          </a:lstStyle>
          <a:p>
            <a:r>
              <a:rPr lang="en-US" dirty="0" smtClean="0"/>
              <a:t>Click Survey of XX </a:t>
            </a:r>
            <a:br>
              <a:rPr lang="en-US" dirty="0" smtClean="0"/>
            </a:br>
            <a:r>
              <a:rPr lang="en-US" dirty="0" smtClean="0"/>
              <a:t>Public Opinion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0346" y="3534926"/>
            <a:ext cx="6858000" cy="43306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dates poll was in the filed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0506" y="3431023"/>
            <a:ext cx="6813494" cy="84"/>
          </a:xfrm>
          <a:prstGeom prst="line">
            <a:avLst/>
          </a:prstGeom>
          <a:ln w="38100">
            <a:solidFill>
              <a:srgbClr val="A32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196442" y="6315577"/>
            <a:ext cx="3578604" cy="4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ADADB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Republican Institute</a:t>
            </a:r>
            <a:endParaRPr lang="en-US" sz="1800" dirty="0">
              <a:solidFill>
                <a:srgbClr val="ADA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Methodolog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012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257CDB9B-ECF0-420F-A58E-FCF48227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08609" y="218485"/>
            <a:ext cx="65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Detailed Methodology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012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257CDB9B-ECF0-420F-A58E-FCF48227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8609" y="218485"/>
            <a:ext cx="65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649"/>
                </a:solidFill>
              </a:rPr>
              <a:t>Демографія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3221" y="335560"/>
            <a:ext cx="8577558" cy="303711"/>
          </a:xfrm>
          <a:noFill/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2649"/>
                </a:solidFill>
              </a:defRPr>
            </a:lvl1pPr>
          </a:lstStyle>
          <a:p>
            <a:r>
              <a:rPr lang="en-US" dirty="0" smtClean="0"/>
              <a:t>Click question as asked in questionnaire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15403" y="711580"/>
            <a:ext cx="7113193" cy="42068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 on breakdown, sample size, etc. if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Priv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3221" y="335560"/>
            <a:ext cx="8577558" cy="303711"/>
          </a:xfrm>
          <a:noFill/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2649"/>
                </a:solidFill>
              </a:defRPr>
            </a:lvl1pPr>
          </a:lstStyle>
          <a:p>
            <a:r>
              <a:rPr lang="en-US" dirty="0" smtClean="0"/>
              <a:t>Click question as asked in questionnaire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1306" y="6465204"/>
            <a:ext cx="412694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15403" y="711580"/>
            <a:ext cx="7113193" cy="42068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 on breakdown, sample size, etc. if applicable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 rot="19649614">
            <a:off x="499839" y="1963257"/>
            <a:ext cx="82307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E6E7E8"/>
                </a:solidFill>
              </a:rPr>
              <a:t>Private</a:t>
            </a:r>
            <a:endParaRPr lang="en-US" sz="20000" dirty="0">
              <a:solidFill>
                <a:srgbClr val="E6E7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4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6505575" cy="679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8044" y="2728103"/>
            <a:ext cx="7772400" cy="716429"/>
          </a:xfrm>
        </p:spPr>
        <p:txBody>
          <a:bodyPr anchor="b">
            <a:normAutofit/>
          </a:bodyPr>
          <a:lstStyle>
            <a:lvl1pPr algn="r">
              <a:defRPr sz="3600" baseline="0"/>
            </a:lvl1pPr>
          </a:lstStyle>
          <a:p>
            <a:r>
              <a:rPr lang="en-US" dirty="0" smtClean="0"/>
              <a:t>Click Divider Slide 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0506" y="3431023"/>
            <a:ext cx="6813494" cy="84"/>
          </a:xfrm>
          <a:prstGeom prst="line">
            <a:avLst/>
          </a:prstGeom>
          <a:ln w="38100">
            <a:solidFill>
              <a:srgbClr val="A32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196442" y="6315577"/>
            <a:ext cx="3578604" cy="4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ADADB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Republican Institute</a:t>
            </a:r>
            <a:endParaRPr lang="en-US" sz="1800" dirty="0">
              <a:solidFill>
                <a:srgbClr val="ADA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915125" y="2885080"/>
            <a:ext cx="5209563" cy="602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rgbClr val="00264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A32638"/>
                </a:solidFill>
              </a:rPr>
              <a:t>www.IRI.org | @IRIGlobal</a:t>
            </a:r>
            <a:endParaRPr lang="en-US" dirty="0">
              <a:solidFill>
                <a:srgbClr val="A32638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915125" y="2189527"/>
            <a:ext cx="520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649"/>
                </a:solidFill>
              </a:rPr>
              <a:t>International Republican Institute</a:t>
            </a:r>
            <a:br>
              <a:rPr lang="en-US" sz="2400" dirty="0" smtClean="0">
                <a:solidFill>
                  <a:srgbClr val="002649"/>
                </a:solidFill>
              </a:rPr>
            </a:br>
            <a:r>
              <a:rPr lang="en-US" sz="2400" dirty="0" smtClean="0">
                <a:solidFill>
                  <a:srgbClr val="002649"/>
                </a:solidFill>
              </a:rPr>
              <a:t>(202) 408-9450 | info@iri.org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6505575" cy="679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8044" y="2728103"/>
            <a:ext cx="7772400" cy="716429"/>
          </a:xfrm>
        </p:spPr>
        <p:txBody>
          <a:bodyPr anchor="b">
            <a:normAutofit/>
          </a:bodyPr>
          <a:lstStyle>
            <a:lvl1pPr algn="r">
              <a:defRPr sz="3600" baseline="0"/>
            </a:lvl1pPr>
          </a:lstStyle>
          <a:p>
            <a:r>
              <a:rPr lang="en-US" dirty="0" smtClean="0"/>
              <a:t>Click Survey of XX </a:t>
            </a:r>
            <a:br>
              <a:rPr lang="en-US" dirty="0" smtClean="0"/>
            </a:br>
            <a:r>
              <a:rPr lang="en-US" dirty="0" smtClean="0"/>
              <a:t>Public Opinion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0346" y="3534926"/>
            <a:ext cx="6858000" cy="43306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dates poll was in the filed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0506" y="3431023"/>
            <a:ext cx="6813494" cy="84"/>
          </a:xfrm>
          <a:prstGeom prst="line">
            <a:avLst/>
          </a:prstGeom>
          <a:ln w="38100">
            <a:solidFill>
              <a:srgbClr val="A32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196442" y="6315577"/>
            <a:ext cx="3578604" cy="4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ADADB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Republican Institute</a:t>
            </a:r>
            <a:endParaRPr lang="en-US" sz="1800" dirty="0">
              <a:solidFill>
                <a:srgbClr val="ADA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Methodolog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012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257CDB9B-ECF0-420F-A58E-FCF48227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08609" y="218485"/>
            <a:ext cx="65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649"/>
                </a:solidFill>
              </a:rPr>
              <a:t>Detailed Methodology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012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257CDB9B-ECF0-420F-A58E-FCF48227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8609" y="218485"/>
            <a:ext cx="65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649"/>
                </a:solidFill>
              </a:rPr>
              <a:t>Demographics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3221" y="335560"/>
            <a:ext cx="8577558" cy="303711"/>
          </a:xfrm>
          <a:noFill/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2649"/>
                </a:solidFill>
              </a:defRPr>
            </a:lvl1pPr>
          </a:lstStyle>
          <a:p>
            <a:r>
              <a:rPr lang="en-US" dirty="0" smtClean="0"/>
              <a:t>Click question as asked in questionnaire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15403" y="711580"/>
            <a:ext cx="7113193" cy="42068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 on breakdown, sample size, etc. if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Priv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3221" y="335560"/>
            <a:ext cx="8577558" cy="303711"/>
          </a:xfrm>
          <a:noFill/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2649"/>
                </a:solidFill>
              </a:defRPr>
            </a:lvl1pPr>
          </a:lstStyle>
          <a:p>
            <a:r>
              <a:rPr lang="en-US" dirty="0" smtClean="0"/>
              <a:t>Click question as asked in questionnaire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1306" y="6465204"/>
            <a:ext cx="412694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15403" y="711580"/>
            <a:ext cx="7113193" cy="42068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 on breakdown, sample size, etc. if applicable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 rot="19649614">
            <a:off x="499839" y="1963257"/>
            <a:ext cx="82307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E6E7E8"/>
                </a:solidFill>
              </a:rPr>
              <a:t>Private</a:t>
            </a:r>
            <a:endParaRPr lang="en-US" sz="20000" dirty="0">
              <a:solidFill>
                <a:srgbClr val="E6E7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6505575" cy="679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8044" y="2728103"/>
            <a:ext cx="7772400" cy="716429"/>
          </a:xfrm>
        </p:spPr>
        <p:txBody>
          <a:bodyPr anchor="b">
            <a:normAutofit/>
          </a:bodyPr>
          <a:lstStyle>
            <a:lvl1pPr algn="r">
              <a:defRPr sz="3600" baseline="0"/>
            </a:lvl1pPr>
          </a:lstStyle>
          <a:p>
            <a:r>
              <a:rPr lang="en-US" dirty="0" smtClean="0"/>
              <a:t>Click Divider Slide 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0506" y="3431023"/>
            <a:ext cx="6813494" cy="84"/>
          </a:xfrm>
          <a:prstGeom prst="line">
            <a:avLst/>
          </a:prstGeom>
          <a:ln w="38100">
            <a:solidFill>
              <a:srgbClr val="A32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196442" y="6315577"/>
            <a:ext cx="3578604" cy="4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ADADB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Republican Institute</a:t>
            </a:r>
            <a:endParaRPr lang="en-US" sz="1800" dirty="0">
              <a:solidFill>
                <a:srgbClr val="ADA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915125" y="2885080"/>
            <a:ext cx="5209563" cy="602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rgbClr val="00264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A32638"/>
                </a:solidFill>
              </a:rPr>
              <a:t>www.IRI.org | @IRIGlobal</a:t>
            </a:r>
            <a:endParaRPr lang="en-US" dirty="0">
              <a:solidFill>
                <a:srgbClr val="A32638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915125" y="2189527"/>
            <a:ext cx="520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649"/>
                </a:solidFill>
              </a:rPr>
              <a:t>International Republican Institute</a:t>
            </a:r>
            <a:br>
              <a:rPr lang="en-US" sz="2400" dirty="0" smtClean="0">
                <a:solidFill>
                  <a:srgbClr val="002649"/>
                </a:solidFill>
              </a:rPr>
            </a:br>
            <a:r>
              <a:rPr lang="en-US" sz="2400" dirty="0" smtClean="0">
                <a:solidFill>
                  <a:srgbClr val="002649"/>
                </a:solidFill>
              </a:rPr>
              <a:t>(202) 408-9450 | info@iri.org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6505575" cy="679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8044" y="2728103"/>
            <a:ext cx="7772400" cy="716429"/>
          </a:xfrm>
        </p:spPr>
        <p:txBody>
          <a:bodyPr anchor="b">
            <a:normAutofit/>
          </a:bodyPr>
          <a:lstStyle>
            <a:lvl1pPr algn="r">
              <a:defRPr sz="3600" baseline="0"/>
            </a:lvl1pPr>
          </a:lstStyle>
          <a:p>
            <a:r>
              <a:rPr lang="en-US" dirty="0" smtClean="0"/>
              <a:t>Click Survey of XX </a:t>
            </a:r>
            <a:br>
              <a:rPr lang="en-US" dirty="0" smtClean="0"/>
            </a:br>
            <a:r>
              <a:rPr lang="en-US" dirty="0" smtClean="0"/>
              <a:t>Public Opinion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0346" y="3534926"/>
            <a:ext cx="6858000" cy="43306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dates poll was in the filed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0506" y="3431023"/>
            <a:ext cx="6813494" cy="84"/>
          </a:xfrm>
          <a:prstGeom prst="line">
            <a:avLst/>
          </a:prstGeom>
          <a:ln w="38100">
            <a:solidFill>
              <a:srgbClr val="A32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196442" y="6315577"/>
            <a:ext cx="3578604" cy="4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ADADB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Republican Institute</a:t>
            </a:r>
            <a:endParaRPr lang="en-US" sz="1800" dirty="0">
              <a:solidFill>
                <a:srgbClr val="ADA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Methodolog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012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257CDB9B-ECF0-420F-A58E-FCF48227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08609" y="218485"/>
            <a:ext cx="65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649"/>
                </a:solidFill>
              </a:rPr>
              <a:t>Detailed Methodology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012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257CDB9B-ECF0-420F-A58E-FCF48227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8609" y="218485"/>
            <a:ext cx="65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649"/>
                </a:solidFill>
              </a:rPr>
              <a:t>Demographics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3221" y="335560"/>
            <a:ext cx="8577558" cy="303711"/>
          </a:xfrm>
          <a:noFill/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2649"/>
                </a:solidFill>
              </a:defRPr>
            </a:lvl1pPr>
          </a:lstStyle>
          <a:p>
            <a:r>
              <a:rPr lang="en-US" dirty="0" smtClean="0"/>
              <a:t>Click question as asked in questionnaire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15403" y="711580"/>
            <a:ext cx="7113193" cy="42068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 on breakdown, sample size, etc. if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Priv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3221" y="335560"/>
            <a:ext cx="8577558" cy="303711"/>
          </a:xfrm>
          <a:noFill/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2649"/>
                </a:solidFill>
              </a:defRPr>
            </a:lvl1pPr>
          </a:lstStyle>
          <a:p>
            <a:r>
              <a:rPr lang="en-US" dirty="0" smtClean="0"/>
              <a:t>Click question as asked in questionnaire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1306" y="6465204"/>
            <a:ext cx="412694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15403" y="711580"/>
            <a:ext cx="7113193" cy="42068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 on breakdown, sample size, etc. if applicable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 rot="19649614">
            <a:off x="499839" y="1963257"/>
            <a:ext cx="82307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E6E7E8"/>
                </a:solidFill>
              </a:rPr>
              <a:t>Private</a:t>
            </a:r>
            <a:endParaRPr lang="en-US" sz="20000" dirty="0">
              <a:solidFill>
                <a:srgbClr val="E6E7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6505575" cy="679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8044" y="2728103"/>
            <a:ext cx="7772400" cy="716429"/>
          </a:xfrm>
        </p:spPr>
        <p:txBody>
          <a:bodyPr anchor="b">
            <a:normAutofit/>
          </a:bodyPr>
          <a:lstStyle>
            <a:lvl1pPr algn="r">
              <a:defRPr sz="3600" baseline="0"/>
            </a:lvl1pPr>
          </a:lstStyle>
          <a:p>
            <a:r>
              <a:rPr lang="en-US" dirty="0" smtClean="0"/>
              <a:t>Click Divider Slide 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0506" y="3431023"/>
            <a:ext cx="6813494" cy="84"/>
          </a:xfrm>
          <a:prstGeom prst="line">
            <a:avLst/>
          </a:prstGeom>
          <a:ln w="38100">
            <a:solidFill>
              <a:srgbClr val="A32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196442" y="6315577"/>
            <a:ext cx="3578604" cy="4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ADADB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Republican Institute</a:t>
            </a:r>
            <a:endParaRPr lang="en-US" sz="1800" dirty="0">
              <a:solidFill>
                <a:srgbClr val="ADA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915125" y="2885080"/>
            <a:ext cx="5209563" cy="602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rgbClr val="00264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A32638"/>
                </a:solidFill>
              </a:rPr>
              <a:t>www.IRI.org | @IRIGlobal</a:t>
            </a:r>
            <a:endParaRPr lang="en-US" dirty="0">
              <a:solidFill>
                <a:srgbClr val="A32638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915125" y="2189527"/>
            <a:ext cx="520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649"/>
                </a:solidFill>
              </a:rPr>
              <a:t>International Republican Institute</a:t>
            </a:r>
            <a:br>
              <a:rPr lang="en-US" sz="2400" dirty="0" smtClean="0">
                <a:solidFill>
                  <a:srgbClr val="002649"/>
                </a:solidFill>
              </a:rPr>
            </a:br>
            <a:r>
              <a:rPr lang="en-US" sz="2400" dirty="0" smtClean="0">
                <a:solidFill>
                  <a:srgbClr val="002649"/>
                </a:solidFill>
              </a:rPr>
              <a:t>(202) 408-9450 | info@iri.org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5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7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3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68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19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34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79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69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15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9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75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3221" y="335560"/>
            <a:ext cx="8577558" cy="303711"/>
          </a:xfrm>
          <a:noFill/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2649"/>
                </a:solidFill>
              </a:defRPr>
            </a:lvl1pPr>
          </a:lstStyle>
          <a:p>
            <a:r>
              <a:rPr lang="en-US" dirty="0" smtClean="0"/>
              <a:t>Click question as asked in questionnaire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15403" y="711580"/>
            <a:ext cx="7113193" cy="42068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 on breakdown, sample size, etc. if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6505575" cy="679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8044" y="2728103"/>
            <a:ext cx="7772400" cy="716429"/>
          </a:xfrm>
        </p:spPr>
        <p:txBody>
          <a:bodyPr anchor="b">
            <a:normAutofit/>
          </a:bodyPr>
          <a:lstStyle>
            <a:lvl1pPr algn="r">
              <a:defRPr sz="3600" baseline="0"/>
            </a:lvl1pPr>
          </a:lstStyle>
          <a:p>
            <a:r>
              <a:rPr lang="en-US" dirty="0" smtClean="0"/>
              <a:t>Click Divider Slide 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0506" y="3431023"/>
            <a:ext cx="6813494" cy="84"/>
          </a:xfrm>
          <a:prstGeom prst="line">
            <a:avLst/>
          </a:prstGeom>
          <a:ln w="38100">
            <a:solidFill>
              <a:srgbClr val="A32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196442" y="6315577"/>
            <a:ext cx="3578604" cy="4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ADADB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Republican Institute</a:t>
            </a:r>
            <a:endParaRPr lang="en-US" sz="1800" dirty="0">
              <a:solidFill>
                <a:srgbClr val="ADA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6505575" cy="679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8044" y="2728103"/>
            <a:ext cx="7772400" cy="716429"/>
          </a:xfrm>
        </p:spPr>
        <p:txBody>
          <a:bodyPr anchor="b">
            <a:normAutofit/>
          </a:bodyPr>
          <a:lstStyle>
            <a:lvl1pPr algn="r">
              <a:defRPr sz="3600" baseline="0"/>
            </a:lvl1pPr>
          </a:lstStyle>
          <a:p>
            <a:r>
              <a:rPr lang="en-US" dirty="0" smtClean="0"/>
              <a:t>Click Survey of XX </a:t>
            </a:r>
            <a:br>
              <a:rPr lang="en-US" dirty="0" smtClean="0"/>
            </a:br>
            <a:r>
              <a:rPr lang="en-US" dirty="0" smtClean="0"/>
              <a:t>Public Opinion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0346" y="3534926"/>
            <a:ext cx="6858000" cy="43306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dates poll was in the filed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0506" y="3431023"/>
            <a:ext cx="6813494" cy="84"/>
          </a:xfrm>
          <a:prstGeom prst="line">
            <a:avLst/>
          </a:prstGeom>
          <a:ln w="38100">
            <a:solidFill>
              <a:srgbClr val="A32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196442" y="6315577"/>
            <a:ext cx="3578604" cy="4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ADADB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Republican Institute</a:t>
            </a:r>
            <a:endParaRPr lang="en-US" sz="1800" dirty="0">
              <a:solidFill>
                <a:srgbClr val="ADA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Methodolog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012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257CDB9B-ECF0-420F-A58E-FCF48227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08609" y="218485"/>
            <a:ext cx="65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649"/>
                </a:solidFill>
              </a:rPr>
              <a:t>Методологія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012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257CDB9B-ECF0-420F-A58E-FCF48227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8609" y="218485"/>
            <a:ext cx="65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649"/>
                </a:solidFill>
              </a:rPr>
              <a:t>Демографія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3221" y="335560"/>
            <a:ext cx="8577558" cy="303711"/>
          </a:xfrm>
          <a:noFill/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2649"/>
                </a:solidFill>
              </a:defRPr>
            </a:lvl1pPr>
          </a:lstStyle>
          <a:p>
            <a:r>
              <a:rPr lang="en-US" dirty="0" smtClean="0"/>
              <a:t>Click question as asked in questionnaire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15403" y="711580"/>
            <a:ext cx="7113193" cy="42068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 on breakdown, sample size, etc. if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Priv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3221" y="335560"/>
            <a:ext cx="8577558" cy="303711"/>
          </a:xfrm>
          <a:noFill/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2649"/>
                </a:solidFill>
              </a:defRPr>
            </a:lvl1pPr>
          </a:lstStyle>
          <a:p>
            <a:r>
              <a:rPr lang="en-US" dirty="0" smtClean="0"/>
              <a:t>Click question as asked in questionnaire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1306" y="6465204"/>
            <a:ext cx="412694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15403" y="711580"/>
            <a:ext cx="7113193" cy="42068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 on breakdown, sample size, etc. if applicable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 rot="19649614">
            <a:off x="499839" y="1963257"/>
            <a:ext cx="82307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E6E7E8"/>
                </a:solidFill>
              </a:rPr>
              <a:t>Private</a:t>
            </a:r>
            <a:endParaRPr lang="en-US" sz="20000" dirty="0">
              <a:solidFill>
                <a:srgbClr val="E6E7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7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6505575" cy="679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8044" y="2728103"/>
            <a:ext cx="7772400" cy="716429"/>
          </a:xfrm>
        </p:spPr>
        <p:txBody>
          <a:bodyPr anchor="b">
            <a:normAutofit/>
          </a:bodyPr>
          <a:lstStyle>
            <a:lvl1pPr algn="r">
              <a:defRPr sz="3600" baseline="0"/>
            </a:lvl1pPr>
          </a:lstStyle>
          <a:p>
            <a:r>
              <a:rPr lang="en-US" dirty="0" smtClean="0"/>
              <a:t>Click Divider Slide 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0506" y="3431023"/>
            <a:ext cx="6813494" cy="84"/>
          </a:xfrm>
          <a:prstGeom prst="line">
            <a:avLst/>
          </a:prstGeom>
          <a:ln w="38100">
            <a:solidFill>
              <a:srgbClr val="A32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196442" y="6315577"/>
            <a:ext cx="3578604" cy="4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ADADB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Republican Institute</a:t>
            </a:r>
            <a:endParaRPr lang="en-US" sz="1800" dirty="0">
              <a:solidFill>
                <a:srgbClr val="ADA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fld id="{9142FD54-3F4D-4897-80C4-103D37C5A9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915125" y="2885080"/>
            <a:ext cx="5209563" cy="602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rgbClr val="00264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A32638"/>
                </a:solidFill>
              </a:rPr>
              <a:t>www.IRI.org | @IRIGlobal</a:t>
            </a:r>
            <a:endParaRPr lang="en-US" dirty="0">
              <a:solidFill>
                <a:srgbClr val="A32638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915125" y="2189527"/>
            <a:ext cx="520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649"/>
                </a:solidFill>
              </a:rPr>
              <a:t>International Republican Institute</a:t>
            </a:r>
            <a:br>
              <a:rPr lang="en-US" sz="2400" dirty="0" smtClean="0">
                <a:solidFill>
                  <a:srgbClr val="002649"/>
                </a:solidFill>
              </a:rPr>
            </a:br>
            <a:r>
              <a:rPr lang="en-US" sz="2400" dirty="0" smtClean="0">
                <a:solidFill>
                  <a:srgbClr val="002649"/>
                </a:solidFill>
              </a:rPr>
              <a:t>(202) 408-9450 | info@iri.org</a:t>
            </a:r>
            <a:endParaRPr lang="en-US" sz="24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649">
                    <a:tint val="75000"/>
                  </a:srgbClr>
                </a:solidFill>
              </a:rPr>
              <a:pPr/>
              <a:t>14.10.2015</a:t>
            </a:fld>
            <a:endParaRPr lang="ru-RU">
              <a:solidFill>
                <a:srgbClr val="00264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64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64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6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4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712" r:id="rId13"/>
    <p:sldLayoutId id="2147483715" r:id="rId14"/>
    <p:sldLayoutId id="214748371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FD54-3F4D-4897-80C4-103D37C5A9F2}" type="slidenum">
              <a:rPr lang="en-US" smtClean="0">
                <a:solidFill>
                  <a:srgbClr val="0026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7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FD54-3F4D-4897-80C4-103D37C5A9F2}" type="slidenum">
              <a:rPr lang="en-US" smtClean="0">
                <a:solidFill>
                  <a:srgbClr val="0026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0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FD54-3F4D-4897-80C4-103D37C5A9F2}" type="slidenum">
              <a:rPr lang="en-US" smtClean="0">
                <a:solidFill>
                  <a:srgbClr val="0026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1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0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1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FD54-3F4D-4897-80C4-103D37C5A9F2}" type="slidenum">
              <a:rPr lang="en-US" smtClean="0">
                <a:solidFill>
                  <a:srgbClr val="0026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6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.org/" TargetMode="External"/><Relationship Id="rId2" Type="http://schemas.openxmlformats.org/officeDocument/2006/relationships/hyperlink" Target="http://www.ratinggroup.com.ua/" TargetMode="External"/><Relationship Id="rId1" Type="http://schemas.openxmlformats.org/officeDocument/2006/relationships/slideLayout" Target="../slideLayouts/slideLayout54.xml"/><Relationship Id="rId4" Type="http://schemas.openxmlformats.org/officeDocument/2006/relationships/hyperlink" Target="http://www.usaid.gov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.org/" TargetMode="External"/><Relationship Id="rId2" Type="http://schemas.openxmlformats.org/officeDocument/2006/relationships/hyperlink" Target="http://www.ratinggroup.com.ua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usaid.gov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www.usaid.gov/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://ratinggroup.com.ua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iri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90862"/>
            <a:ext cx="7772400" cy="1062059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2649"/>
                </a:solidFill>
              </a:rPr>
              <a:t>Динаміка суспільно-політичних поглядів в Україні</a:t>
            </a:r>
            <a:endParaRPr lang="en-US" b="1" dirty="0">
              <a:solidFill>
                <a:srgbClr val="00264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649"/>
                </a:solidFill>
              </a:rPr>
              <a:t>вересень, 2015</a:t>
            </a:r>
            <a:endParaRPr lang="en-US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Як Ви </a:t>
            </a:r>
            <a:r>
              <a:rPr lang="ru-RU" dirty="0" err="1"/>
              <a:t>вважаєте</a:t>
            </a:r>
            <a:r>
              <a:rPr lang="ru-RU" dirty="0"/>
              <a:t>,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справи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у правильному </a:t>
            </a:r>
            <a:r>
              <a:rPr lang="ru-RU" dirty="0" err="1"/>
              <a:t>чи</a:t>
            </a:r>
            <a:r>
              <a:rPr lang="ru-RU" dirty="0"/>
              <a:t> неправильному </a:t>
            </a:r>
            <a:r>
              <a:rPr lang="ru-RU" dirty="0" err="1"/>
              <a:t>напрямку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197766"/>
              </p:ext>
            </p:extLst>
          </p:nvPr>
        </p:nvGraphicFramePr>
        <p:xfrm>
          <a:off x="107504" y="980728"/>
          <a:ext cx="8928992" cy="5602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6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Ви </a:t>
            </a:r>
            <a:r>
              <a:rPr lang="ru-RU" sz="2200" dirty="0" err="1"/>
              <a:t>схвалюєте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не </a:t>
            </a:r>
            <a:r>
              <a:rPr lang="ru-RU" sz="2200" dirty="0" err="1"/>
              <a:t>схвалюєте</a:t>
            </a:r>
            <a:r>
              <a:rPr lang="ru-RU" sz="2200" dirty="0"/>
              <a:t> </a:t>
            </a:r>
            <a:r>
              <a:rPr lang="ru-RU" sz="2200" dirty="0" err="1"/>
              <a:t>діяльність</a:t>
            </a:r>
            <a:r>
              <a:rPr lang="ru-RU" sz="2200" dirty="0"/>
              <a:t> </a:t>
            </a:r>
            <a:r>
              <a:rPr lang="ru-RU" sz="2200" dirty="0" err="1"/>
              <a:t>Верховної</a:t>
            </a:r>
            <a:r>
              <a:rPr lang="ru-RU" sz="2200" dirty="0"/>
              <a:t> Ради </a:t>
            </a:r>
            <a:r>
              <a:rPr lang="ru-RU" sz="2200" dirty="0" err="1"/>
              <a:t>України</a:t>
            </a:r>
            <a:r>
              <a:rPr lang="ru-RU" sz="2200" dirty="0"/>
              <a:t>?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FD54-3F4D-4897-80C4-103D37C5A9F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969400"/>
              </p:ext>
            </p:extLst>
          </p:nvPr>
        </p:nvGraphicFramePr>
        <p:xfrm>
          <a:off x="0" y="714356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43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FD54-3F4D-4897-80C4-103D37C5A9F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085728"/>
              </p:ext>
            </p:extLst>
          </p:nvPr>
        </p:nvGraphicFramePr>
        <p:xfrm>
          <a:off x="0" y="714356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 </a:t>
            </a:r>
            <a:r>
              <a:rPr lang="ru-RU" dirty="0" err="1"/>
              <a:t>схвалюєте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схвалюєте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 Петра </a:t>
            </a:r>
            <a:r>
              <a:rPr lang="ru-RU" dirty="0" err="1"/>
              <a:t>Порошенка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70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FD54-3F4D-4897-80C4-103D37C5A9F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057878"/>
              </p:ext>
            </p:extLst>
          </p:nvPr>
        </p:nvGraphicFramePr>
        <p:xfrm>
          <a:off x="0" y="714356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 </a:t>
            </a:r>
            <a:r>
              <a:rPr lang="ru-RU" dirty="0" err="1"/>
              <a:t>схвалюєте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схвалюєте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Арсенія</a:t>
            </a:r>
            <a:r>
              <a:rPr lang="ru-RU" dirty="0"/>
              <a:t> Яценюка?</a:t>
            </a:r>
          </a:p>
        </p:txBody>
      </p:sp>
    </p:spTree>
    <p:extLst>
      <p:ext uri="{BB962C8B-B14F-4D97-AF65-F5344CB8AC3E}">
        <p14:creationId xmlns:p14="http://schemas.microsoft.com/office/powerpoint/2010/main" val="18872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/>
          </p:nvPr>
        </p:nvGraphicFramePr>
        <p:xfrm>
          <a:off x="0" y="764704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83221" y="335560"/>
            <a:ext cx="8577558" cy="303711"/>
          </a:xfrm>
        </p:spPr>
        <p:txBody>
          <a:bodyPr>
            <a:noAutofit/>
          </a:bodyPr>
          <a:lstStyle/>
          <a:p>
            <a:pPr algn="ctr"/>
            <a:r>
              <a:rPr lang="ru-RU" sz="2200" dirty="0" err="1">
                <a:solidFill>
                  <a:srgbClr val="002649"/>
                </a:solidFill>
              </a:rPr>
              <a:t>Яким</a:t>
            </a:r>
            <a:r>
              <a:rPr lang="ru-RU" sz="2200" dirty="0">
                <a:solidFill>
                  <a:srgbClr val="002649"/>
                </a:solidFill>
              </a:rPr>
              <a:t> є Ваше </a:t>
            </a:r>
            <a:r>
              <a:rPr lang="ru-RU" sz="2200" dirty="0" err="1">
                <a:solidFill>
                  <a:srgbClr val="002649"/>
                </a:solidFill>
              </a:rPr>
              <a:t>ставлення</a:t>
            </a:r>
            <a:r>
              <a:rPr lang="ru-RU" sz="2200" dirty="0">
                <a:solidFill>
                  <a:srgbClr val="002649"/>
                </a:solidFill>
              </a:rPr>
              <a:t> до таких </a:t>
            </a:r>
            <a:r>
              <a:rPr lang="ru-RU" sz="2200" dirty="0" err="1">
                <a:solidFill>
                  <a:srgbClr val="002649"/>
                </a:solidFill>
              </a:rPr>
              <a:t>українських</a:t>
            </a:r>
            <a:r>
              <a:rPr lang="ru-RU" sz="2200" dirty="0">
                <a:solidFill>
                  <a:srgbClr val="002649"/>
                </a:solidFill>
              </a:rPr>
              <a:t> </a:t>
            </a:r>
            <a:r>
              <a:rPr lang="ru-RU" sz="2200" dirty="0" err="1">
                <a:solidFill>
                  <a:srgbClr val="002649"/>
                </a:solidFill>
              </a:rPr>
              <a:t>політиків</a:t>
            </a:r>
            <a:r>
              <a:rPr lang="ru-RU" sz="2200" dirty="0">
                <a:solidFill>
                  <a:srgbClr val="002649"/>
                </a:solidFill>
              </a:rPr>
              <a:t> та </a:t>
            </a:r>
            <a:r>
              <a:rPr lang="ru-RU" sz="2200" dirty="0" err="1">
                <a:solidFill>
                  <a:srgbClr val="002649"/>
                </a:solidFill>
              </a:rPr>
              <a:t>представників</a:t>
            </a:r>
            <a:r>
              <a:rPr lang="ru-RU" sz="2200" dirty="0">
                <a:solidFill>
                  <a:srgbClr val="002649"/>
                </a:solidFill>
              </a:rPr>
              <a:t> </a:t>
            </a:r>
            <a:r>
              <a:rPr lang="ru-RU" sz="2200" dirty="0" err="1">
                <a:solidFill>
                  <a:srgbClr val="002649"/>
                </a:solidFill>
              </a:rPr>
              <a:t>української</a:t>
            </a:r>
            <a:r>
              <a:rPr lang="ru-RU" sz="2200" dirty="0">
                <a:solidFill>
                  <a:srgbClr val="002649"/>
                </a:solidFill>
              </a:rPr>
              <a:t> </a:t>
            </a:r>
            <a:r>
              <a:rPr lang="ru-RU" sz="2200" dirty="0" err="1">
                <a:solidFill>
                  <a:srgbClr val="002649"/>
                </a:solidFill>
              </a:rPr>
              <a:t>влади</a:t>
            </a:r>
            <a:r>
              <a:rPr lang="ru-RU" sz="2200" dirty="0">
                <a:solidFill>
                  <a:srgbClr val="002649"/>
                </a:solidFill>
              </a:rPr>
              <a:t>?</a:t>
            </a:r>
            <a:endParaRPr lang="en-US" sz="22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9"/>
          <p:cNvGraphicFramePr/>
          <p:nvPr>
            <p:extLst>
              <p:ext uri="{D42A27DB-BD31-4B8C-83A1-F6EECF244321}">
                <p14:modId xmlns:p14="http://schemas.microsoft.com/office/powerpoint/2010/main" val="1984407449"/>
              </p:ext>
            </p:extLst>
          </p:nvPr>
        </p:nvGraphicFramePr>
        <p:xfrm>
          <a:off x="283220" y="1375794"/>
          <a:ext cx="8776889" cy="53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000" dirty="0"/>
              <a:t>Як </a:t>
            </a:r>
            <a:r>
              <a:rPr lang="ru-RU" sz="2000" dirty="0" err="1"/>
              <a:t>би</a:t>
            </a:r>
            <a:r>
              <a:rPr lang="ru-RU" sz="2000" dirty="0"/>
              <a:t> Ви </a:t>
            </a:r>
            <a:r>
              <a:rPr lang="ru-RU" sz="2000" dirty="0" err="1"/>
              <a:t>оцінили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змісту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до </a:t>
            </a:r>
            <a:r>
              <a:rPr lang="ru-RU" sz="2000" dirty="0" err="1"/>
              <a:t>Конституції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внесені</a:t>
            </a:r>
            <a:r>
              <a:rPr lang="ru-RU" sz="2000" dirty="0"/>
              <a:t> Президентом і </a:t>
            </a:r>
            <a:r>
              <a:rPr lang="ru-RU" sz="2000" dirty="0" err="1"/>
              <a:t>затверджені</a:t>
            </a:r>
            <a:r>
              <a:rPr lang="ru-RU" sz="2000" dirty="0"/>
              <a:t> у </a:t>
            </a:r>
            <a:r>
              <a:rPr lang="ru-RU" sz="2000" dirty="0" err="1"/>
              <a:t>першому</a:t>
            </a:r>
            <a:r>
              <a:rPr lang="ru-RU" sz="2000" dirty="0"/>
              <a:t> </a:t>
            </a:r>
            <a:r>
              <a:rPr lang="ru-RU" sz="2000" dirty="0" err="1"/>
              <a:t>читанні</a:t>
            </a:r>
            <a:r>
              <a:rPr lang="ru-RU" sz="2000" dirty="0"/>
              <a:t> Парламентом </a:t>
            </a:r>
            <a:r>
              <a:rPr lang="ru-RU" sz="2000" dirty="0" err="1"/>
              <a:t>України</a:t>
            </a:r>
            <a:r>
              <a:rPr lang="ru-RU" sz="2000" dirty="0"/>
              <a:t> 31 </a:t>
            </a:r>
            <a:r>
              <a:rPr lang="ru-RU" sz="2000" dirty="0" err="1"/>
              <a:t>серпня</a:t>
            </a:r>
            <a:r>
              <a:rPr lang="ru-RU" sz="2000" dirty="0"/>
              <a:t>?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964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2692400" algn="l"/>
              </a:tabLst>
            </a:pPr>
            <a:r>
              <a:rPr lang="ru-RU" sz="2200" dirty="0"/>
              <a:t>На Вашу думку, у </a:t>
            </a:r>
            <a:r>
              <a:rPr lang="ru-RU" sz="2200" dirty="0" err="1"/>
              <a:t>разі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прийняття</a:t>
            </a:r>
            <a:r>
              <a:rPr lang="ru-RU" sz="2200" dirty="0"/>
              <a:t> </a:t>
            </a:r>
            <a:r>
              <a:rPr lang="ru-RU" sz="2200" dirty="0" err="1"/>
              <a:t>ці</a:t>
            </a:r>
            <a:r>
              <a:rPr lang="ru-RU" sz="2200" dirty="0"/>
              <a:t> </a:t>
            </a:r>
            <a:r>
              <a:rPr lang="ru-RU" sz="2200" dirty="0" err="1"/>
              <a:t>конституційні</a:t>
            </a:r>
            <a:r>
              <a:rPr lang="ru-RU" sz="2200" dirty="0"/>
              <a:t> </a:t>
            </a:r>
            <a:r>
              <a:rPr lang="ru-RU" sz="2200" dirty="0" err="1"/>
              <a:t>зміни</a:t>
            </a:r>
            <a:r>
              <a:rPr lang="ru-RU" sz="2200" dirty="0"/>
              <a:t> </a:t>
            </a:r>
            <a:r>
              <a:rPr lang="ru-RU" sz="2200" dirty="0" err="1"/>
              <a:t>змінять</a:t>
            </a:r>
            <a:r>
              <a:rPr lang="ru-RU" sz="2200" dirty="0"/>
              <a:t> </a:t>
            </a:r>
            <a:r>
              <a:rPr lang="ru-RU" sz="2200" dirty="0" err="1"/>
              <a:t>ситуацію</a:t>
            </a:r>
            <a:r>
              <a:rPr lang="ru-RU" sz="2200" dirty="0"/>
              <a:t> в </a:t>
            </a:r>
            <a:r>
              <a:rPr lang="ru-RU" sz="2200" dirty="0" err="1"/>
              <a:t>Україні</a:t>
            </a:r>
            <a:r>
              <a:rPr lang="ru-RU" sz="2200" dirty="0"/>
              <a:t> на </a:t>
            </a:r>
            <a:r>
              <a:rPr lang="ru-RU" sz="2200" dirty="0" err="1"/>
              <a:t>краще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на </a:t>
            </a:r>
            <a:r>
              <a:rPr lang="ru-RU" sz="2200" dirty="0" err="1"/>
              <a:t>гірше</a:t>
            </a:r>
            <a:r>
              <a:rPr lang="ru-RU" sz="2200" dirty="0"/>
              <a:t>?</a:t>
            </a:r>
            <a:endParaRPr lang="uk-UA" sz="2200" dirty="0"/>
          </a:p>
        </p:txBody>
      </p:sp>
      <p:graphicFrame>
        <p:nvGraphicFramePr>
          <p:cNvPr id="3" name="Chart 9"/>
          <p:cNvGraphicFramePr/>
          <p:nvPr>
            <p:extLst>
              <p:ext uri="{D42A27DB-BD31-4B8C-83A1-F6EECF244321}">
                <p14:modId xmlns:p14="http://schemas.microsoft.com/office/powerpoint/2010/main" val="1391304057"/>
              </p:ext>
            </p:extLst>
          </p:nvPr>
        </p:nvGraphicFramePr>
        <p:xfrm>
          <a:off x="283220" y="1375794"/>
          <a:ext cx="8776889" cy="53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9"/>
          <p:cNvGraphicFramePr/>
          <p:nvPr>
            <p:extLst>
              <p:ext uri="{D42A27DB-BD31-4B8C-83A1-F6EECF244321}">
                <p14:modId xmlns:p14="http://schemas.microsoft.com/office/powerpoint/2010/main" val="2686001377"/>
              </p:ext>
            </p:extLst>
          </p:nvPr>
        </p:nvGraphicFramePr>
        <p:xfrm>
          <a:off x="283220" y="1375794"/>
          <a:ext cx="8776889" cy="53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/>
              <a:t>Як </a:t>
            </a:r>
            <a:r>
              <a:rPr lang="ru-RU" sz="2200" dirty="0" err="1"/>
              <a:t>би</a:t>
            </a:r>
            <a:r>
              <a:rPr lang="ru-RU" sz="2200" dirty="0"/>
              <a:t> Ви </a:t>
            </a:r>
            <a:r>
              <a:rPr lang="ru-RU" sz="2200" dirty="0" err="1"/>
              <a:t>оцінили</a:t>
            </a:r>
            <a:r>
              <a:rPr lang="ru-RU" sz="2200" dirty="0"/>
              <a:t> </a:t>
            </a:r>
            <a:r>
              <a:rPr lang="ru-RU" sz="2200" dirty="0" err="1"/>
              <a:t>рівень</a:t>
            </a:r>
            <a:r>
              <a:rPr lang="ru-RU" sz="2200" dirty="0"/>
              <a:t> </a:t>
            </a:r>
            <a:r>
              <a:rPr lang="ru-RU" sz="2200" dirty="0" err="1"/>
              <a:t>своїх</a:t>
            </a:r>
            <a:r>
              <a:rPr lang="ru-RU" sz="2200" dirty="0"/>
              <a:t> </a:t>
            </a:r>
            <a:r>
              <a:rPr lang="ru-RU" sz="2200" dirty="0" err="1"/>
              <a:t>знань</a:t>
            </a:r>
            <a:r>
              <a:rPr lang="ru-RU" sz="2200" dirty="0"/>
              <a:t>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змісту</a:t>
            </a:r>
            <a:r>
              <a:rPr lang="ru-RU" sz="2200" dirty="0"/>
              <a:t> Закону </a:t>
            </a:r>
            <a:r>
              <a:rPr lang="ru-RU" sz="2200" dirty="0" err="1"/>
              <a:t>України</a:t>
            </a:r>
            <a:r>
              <a:rPr lang="ru-RU" sz="2200" dirty="0"/>
              <a:t> «Про </a:t>
            </a:r>
            <a:r>
              <a:rPr lang="ru-RU" sz="2200" dirty="0" err="1"/>
              <a:t>місцеві</a:t>
            </a:r>
            <a:r>
              <a:rPr lang="ru-RU" sz="2200" dirty="0"/>
              <a:t> </a:t>
            </a:r>
            <a:r>
              <a:rPr lang="ru-RU" sz="2200" dirty="0" err="1"/>
              <a:t>вибори</a:t>
            </a:r>
            <a:r>
              <a:rPr lang="ru-RU" sz="2200" dirty="0"/>
              <a:t>»?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7134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2692400" algn="l"/>
              </a:tabLst>
            </a:pP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підтримуєте</a:t>
            </a:r>
            <a:r>
              <a:rPr lang="ru-RU" sz="2000" dirty="0"/>
              <a:t> Ви </a:t>
            </a:r>
            <a:r>
              <a:rPr lang="ru-RU" sz="2000" dirty="0" err="1"/>
              <a:t>запровадження</a:t>
            </a:r>
            <a:r>
              <a:rPr lang="ru-RU" sz="2000" dirty="0"/>
              <a:t> </a:t>
            </a:r>
            <a:r>
              <a:rPr lang="ru-RU" sz="2000" dirty="0" err="1"/>
              <a:t>нової</a:t>
            </a:r>
            <a:r>
              <a:rPr lang="ru-RU" sz="2000" dirty="0"/>
              <a:t> </a:t>
            </a:r>
            <a:r>
              <a:rPr lang="ru-RU" sz="2000" dirty="0" err="1"/>
              <a:t>Патрульної</a:t>
            </a:r>
            <a:r>
              <a:rPr lang="ru-RU" sz="2000" dirty="0"/>
              <a:t> </a:t>
            </a:r>
            <a:r>
              <a:rPr lang="ru-RU" sz="2000" dirty="0" err="1"/>
              <a:t>поліції</a:t>
            </a:r>
            <a:r>
              <a:rPr lang="ru-RU" sz="2000" dirty="0"/>
              <a:t> у </a:t>
            </a:r>
            <a:r>
              <a:rPr lang="ru-RU" sz="2000" dirty="0" err="1"/>
              <a:t>містах</a:t>
            </a:r>
            <a:r>
              <a:rPr lang="ru-RU" sz="2000" dirty="0"/>
              <a:t> </a:t>
            </a:r>
            <a:r>
              <a:rPr lang="ru-RU" sz="2000" dirty="0" err="1"/>
              <a:t>Київ</a:t>
            </a:r>
            <a:r>
              <a:rPr lang="ru-RU" sz="2000" dirty="0"/>
              <a:t>, </a:t>
            </a:r>
            <a:r>
              <a:rPr lang="ru-RU" sz="2000" dirty="0" err="1"/>
              <a:t>Львів</a:t>
            </a:r>
            <a:r>
              <a:rPr lang="ru-RU" sz="2000" dirty="0"/>
              <a:t> та Одеса? </a:t>
            </a:r>
            <a:endParaRPr lang="uk-UA" sz="2000" dirty="0"/>
          </a:p>
        </p:txBody>
      </p:sp>
      <p:graphicFrame>
        <p:nvGraphicFramePr>
          <p:cNvPr id="3" name="Chart 9"/>
          <p:cNvGraphicFramePr/>
          <p:nvPr>
            <p:extLst>
              <p:ext uri="{D42A27DB-BD31-4B8C-83A1-F6EECF244321}">
                <p14:modId xmlns:p14="http://schemas.microsoft.com/office/powerpoint/2010/main" val="1585215683"/>
              </p:ext>
            </p:extLst>
          </p:nvPr>
        </p:nvGraphicFramePr>
        <p:xfrm>
          <a:off x="283220" y="1375794"/>
          <a:ext cx="8776889" cy="53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Як </a:t>
            </a:r>
            <a:r>
              <a:rPr lang="ru-RU" sz="2200" dirty="0" err="1"/>
              <a:t>змінилося</a:t>
            </a:r>
            <a:r>
              <a:rPr lang="ru-RU" sz="2200" dirty="0"/>
              <a:t> за </a:t>
            </a:r>
            <a:r>
              <a:rPr lang="ru-RU" sz="2200" dirty="0" err="1"/>
              <a:t>останні</a:t>
            </a:r>
            <a:r>
              <a:rPr lang="ru-RU" sz="2200" dirty="0"/>
              <a:t> 12 </a:t>
            </a:r>
            <a:r>
              <a:rPr lang="ru-RU" sz="2200" dirty="0" err="1"/>
              <a:t>місяців</a:t>
            </a:r>
            <a:r>
              <a:rPr lang="ru-RU" sz="2200" dirty="0"/>
              <a:t> </a:t>
            </a:r>
            <a:r>
              <a:rPr lang="ru-RU" sz="2200" dirty="0" err="1"/>
              <a:t>економічне</a:t>
            </a:r>
            <a:r>
              <a:rPr lang="ru-RU" sz="2200" dirty="0"/>
              <a:t> становище </a:t>
            </a:r>
            <a:r>
              <a:rPr lang="ru-RU" sz="2200" dirty="0" err="1"/>
              <a:t>Вашої</a:t>
            </a:r>
            <a:r>
              <a:rPr lang="ru-RU" sz="2200" dirty="0"/>
              <a:t> </a:t>
            </a:r>
            <a:r>
              <a:rPr lang="ru-RU" sz="2200" dirty="0" err="1"/>
              <a:t>сім’ї</a:t>
            </a:r>
            <a:r>
              <a:rPr lang="ru-RU" sz="2200" dirty="0"/>
              <a:t>?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FD54-3F4D-4897-80C4-103D37C5A9F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Содержимое 9"/>
          <p:cNvGraphicFramePr>
            <a:graphicFrameLocks/>
          </p:cNvGraphicFramePr>
          <p:nvPr>
            <p:extLst/>
          </p:nvPr>
        </p:nvGraphicFramePr>
        <p:xfrm>
          <a:off x="0" y="714356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69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4344" y="764704"/>
            <a:ext cx="8949656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Дослідження проводилося </a:t>
            </a: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2"/>
              </a:rPr>
              <a:t>Соціологічною групою 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2"/>
              </a:rPr>
              <a:t>"Рейтинг" 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на </a:t>
            </a: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замовлення </a:t>
            </a: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3"/>
              </a:rPr>
              <a:t>Міжнародного Республіканського Інституту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. </a:t>
            </a:r>
            <a:endParaRPr lang="ru-RU" sz="1200" dirty="0">
              <a:solidFill>
                <a:srgbClr val="002649"/>
              </a:solidFill>
              <a:cs typeface="Microsoft Sans Serif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Опитування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проводилося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по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всій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Україні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(</a:t>
            </a:r>
            <a:r>
              <a:rPr lang="ru-RU" sz="1200" dirty="0" err="1" smtClean="0">
                <a:solidFill>
                  <a:srgbClr val="002649"/>
                </a:solidFill>
                <a:cs typeface="Microsoft Sans Serif" panose="020B0604020202020204" pitchFamily="34" charset="0"/>
              </a:rPr>
              <a:t>крім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2649"/>
                </a:solidFill>
                <a:cs typeface="Microsoft Sans Serif" panose="020B0604020202020204" pitchFamily="34" charset="0"/>
              </a:rPr>
              <a:t>окупованих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2649"/>
                </a:solidFill>
                <a:cs typeface="Microsoft Sans Serif" panose="020B0604020202020204" pitchFamily="34" charset="0"/>
              </a:rPr>
              <a:t>територій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2649"/>
                </a:solidFill>
                <a:cs typeface="Microsoft Sans Serif" panose="020B0604020202020204" pitchFamily="34" charset="0"/>
              </a:rPr>
              <a:t>Криму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 і </a:t>
            </a:r>
            <a:r>
              <a:rPr lang="ru-RU" sz="1200" dirty="0" err="1" smtClean="0">
                <a:solidFill>
                  <a:srgbClr val="002649"/>
                </a:solidFill>
                <a:cs typeface="Microsoft Sans Serif" panose="020B0604020202020204" pitchFamily="34" charset="0"/>
              </a:rPr>
              <a:t>Донбасу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) </a:t>
            </a:r>
            <a:r>
              <a:rPr lang="en-US" sz="1200" b="1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7-21</a:t>
            </a:r>
            <a:r>
              <a:rPr lang="ru-RU" sz="1200" b="1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вересня</a:t>
            </a:r>
            <a:r>
              <a:rPr lang="ru-RU" sz="1200" b="1" dirty="0" smtClean="0">
                <a:solidFill>
                  <a:srgbClr val="FF0000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2015 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р. Метод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опитування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-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особисте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інтерв'ю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у респондента на дому.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Всього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було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опитано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1,200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жителів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України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віком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18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років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і старше,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які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мають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право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голосувати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Вибірка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є репрезентативною за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статтю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віком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освітою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регіоном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і величиною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населеного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пункту.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Для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побудови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вибірки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використовувався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багатоступінчастий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імовірнісний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вибірковий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метод, а для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відбору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респондента - </a:t>
            </a:r>
            <a:r>
              <a:rPr lang="ru-RU" sz="1200" dirty="0" err="1" smtClean="0">
                <a:solidFill>
                  <a:srgbClr val="002649"/>
                </a:solidFill>
                <a:cs typeface="Microsoft Sans Serif" panose="020B0604020202020204" pitchFamily="34" charset="0"/>
              </a:rPr>
              <a:t>випадковий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маршрут і правило дня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народження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</a:t>
            </a:r>
          </a:p>
          <a:p>
            <a:pPr marL="9001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Перший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етап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: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територія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України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була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поділена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на 25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адміністративних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регіонів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(24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регіони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України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та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Київ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).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Опитування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проводилося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у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всіх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регіонах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України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крім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окупованих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територій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Криму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і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Донбасу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</a:t>
            </a:r>
          </a:p>
          <a:p>
            <a:pPr marL="9001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Другий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етап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: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територія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кожного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регіону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була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поділена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на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сільські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та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міські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одиниці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виміру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Населені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пункти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були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розділені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на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типи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за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кількістю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жителів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:</a:t>
            </a:r>
          </a:p>
          <a:p>
            <a:pPr marL="1255713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Міста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з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населенням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більше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1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мільйону</a:t>
            </a:r>
            <a:endParaRPr lang="ru-RU" sz="1200" dirty="0">
              <a:solidFill>
                <a:srgbClr val="002649"/>
              </a:solidFill>
              <a:cs typeface="Microsoft Sans Serif" panose="020B0604020202020204" pitchFamily="34" charset="0"/>
            </a:endParaRPr>
          </a:p>
          <a:p>
            <a:pPr marL="1255713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Міста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з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населенням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500-999 тис.</a:t>
            </a:r>
          </a:p>
          <a:p>
            <a:pPr marL="1255713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Міста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з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населенням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100-499 тис.</a:t>
            </a:r>
          </a:p>
          <a:p>
            <a:pPr marL="1255713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Міста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з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населенням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50-99 тис.</a:t>
            </a:r>
          </a:p>
          <a:p>
            <a:pPr marL="1255713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Міста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з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населенням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до 50 тис.</a:t>
            </a:r>
          </a:p>
          <a:p>
            <a:pPr marL="1255713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Село</a:t>
            </a:r>
          </a:p>
          <a:p>
            <a:pPr marL="9001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Міста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і села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були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відібрані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методом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випадкової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вибірки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 Число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відібраних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міст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/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сіл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в кожному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регіоні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пропорційне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частці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населення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що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живе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в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містах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/ селах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певного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типу кожного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регіону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</a:t>
            </a:r>
          </a:p>
          <a:p>
            <a:pPr marL="9001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Третій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етап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: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були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визначені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Первинні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точки </a:t>
            </a:r>
            <a:r>
              <a:rPr lang="ru-RU" sz="1200" dirty="0" err="1" smtClean="0">
                <a:solidFill>
                  <a:srgbClr val="002649"/>
                </a:solidFill>
                <a:cs typeface="Microsoft Sans Serif" panose="020B0604020202020204" pitchFamily="34" charset="0"/>
              </a:rPr>
              <a:t>вибірки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 (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ПТВ).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Допустима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похибка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не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перевищує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 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2.8%.</a:t>
            </a:r>
            <a:endParaRPr lang="ru-RU" sz="1200" dirty="0">
              <a:solidFill>
                <a:srgbClr val="002649"/>
              </a:solidFill>
              <a:cs typeface="Microsoft Sans Serif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Коефіцієнт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досяжності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респондентів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– </a:t>
            </a:r>
            <a:r>
              <a:rPr lang="en-US" sz="1200" b="1" dirty="0">
                <a:solidFill>
                  <a:srgbClr val="002649"/>
                </a:solidFill>
                <a:cs typeface="Microsoft Sans Serif" panose="020B0604020202020204" pitchFamily="34" charset="0"/>
              </a:rPr>
              <a:t>63,9</a:t>
            </a:r>
            <a:r>
              <a:rPr lang="ru-RU" sz="1200" b="1" dirty="0">
                <a:solidFill>
                  <a:srgbClr val="002649"/>
                </a:solidFill>
                <a:cs typeface="Microsoft Sans Serif" panose="020B0604020202020204" pitchFamily="34" charset="0"/>
              </a:rPr>
              <a:t>%.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Сума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відсотків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відповідей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у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графіках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та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діаграмах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може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не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дорівнювати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100% через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округлення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Дослідження фінансувало </a:t>
            </a: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4"/>
              </a:rPr>
              <a:t>Агентство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4"/>
              </a:rPr>
              <a:t> 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  <a:hlinkClick r:id="rId4"/>
              </a:rPr>
              <a:t>США з </a:t>
            </a: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4"/>
              </a:rPr>
              <a:t>Міжнародного Розвитку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.</a:t>
            </a:r>
            <a:endParaRPr lang="ru-RU" sz="1200" dirty="0">
              <a:solidFill>
                <a:srgbClr val="002649"/>
              </a:solidFill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На Вашу думку, як </a:t>
            </a:r>
            <a:r>
              <a:rPr lang="ru-RU" sz="2200" dirty="0" err="1"/>
              <a:t>зміниться</a:t>
            </a:r>
            <a:r>
              <a:rPr lang="ru-RU" sz="2200" dirty="0"/>
              <a:t> </a:t>
            </a:r>
            <a:r>
              <a:rPr lang="ru-RU" sz="2200" dirty="0" err="1"/>
              <a:t>економічне</a:t>
            </a:r>
            <a:r>
              <a:rPr lang="ru-RU" sz="2200" dirty="0"/>
              <a:t> становище в </a:t>
            </a:r>
            <a:r>
              <a:rPr lang="ru-RU" sz="2200" dirty="0" err="1"/>
              <a:t>Україні</a:t>
            </a:r>
            <a:r>
              <a:rPr lang="ru-RU" sz="2200" dirty="0"/>
              <a:t> в </a:t>
            </a:r>
            <a:r>
              <a:rPr lang="ru-RU" sz="2200" dirty="0" err="1"/>
              <a:t>найближчі</a:t>
            </a:r>
            <a:r>
              <a:rPr lang="ru-RU" sz="2200" dirty="0"/>
              <a:t> 12 </a:t>
            </a:r>
            <a:r>
              <a:rPr lang="ru-RU" sz="2200" dirty="0" err="1"/>
              <a:t>місяців</a:t>
            </a:r>
            <a:r>
              <a:rPr lang="ru-RU" sz="2200" dirty="0"/>
              <a:t>?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FD54-3F4D-4897-80C4-103D37C5A9F2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Содержимое 9"/>
          <p:cNvGraphicFramePr>
            <a:graphicFrameLocks/>
          </p:cNvGraphicFramePr>
          <p:nvPr>
            <p:extLst/>
          </p:nvPr>
        </p:nvGraphicFramePr>
        <p:xfrm>
          <a:off x="0" y="714356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649"/>
                </a:solidFill>
              </a:rPr>
              <a:t>Зовнішньополітичні симпатії.</a:t>
            </a:r>
            <a:br>
              <a:rPr lang="uk-UA" dirty="0" smtClean="0">
                <a:solidFill>
                  <a:srgbClr val="002649"/>
                </a:solidFill>
              </a:rPr>
            </a:br>
            <a:r>
              <a:rPr lang="uk-UA" dirty="0" smtClean="0">
                <a:solidFill>
                  <a:srgbClr val="002649"/>
                </a:solidFill>
              </a:rPr>
              <a:t>Підтримка вступу до НАТО зростає</a:t>
            </a:r>
            <a:endParaRPr lang="ru-RU" dirty="0">
              <a:solidFill>
                <a:srgbClr val="00264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65888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 err="1"/>
              <a:t>Якби</a:t>
            </a:r>
            <a:r>
              <a:rPr lang="ru-RU" sz="2200" dirty="0"/>
              <a:t> </a:t>
            </a:r>
            <a:r>
              <a:rPr lang="ru-RU" sz="2200" dirty="0" err="1"/>
              <a:t>Україна</a:t>
            </a:r>
            <a:r>
              <a:rPr lang="ru-RU" sz="2200" dirty="0"/>
              <a:t> могла стати членом </a:t>
            </a:r>
            <a:r>
              <a:rPr lang="ru-RU" sz="2200" dirty="0" err="1"/>
              <a:t>тільки</a:t>
            </a:r>
            <a:r>
              <a:rPr lang="ru-RU" sz="2200" dirty="0"/>
              <a:t> одного </a:t>
            </a:r>
            <a:r>
              <a:rPr lang="ru-RU" sz="2200" dirty="0" err="1"/>
              <a:t>міжнародного</a:t>
            </a:r>
            <a:r>
              <a:rPr lang="ru-RU" sz="2200" dirty="0"/>
              <a:t> </a:t>
            </a:r>
            <a:r>
              <a:rPr lang="ru-RU" sz="2200" dirty="0" err="1"/>
              <a:t>економічного</a:t>
            </a:r>
            <a:r>
              <a:rPr lang="ru-RU" sz="2200" dirty="0"/>
              <a:t> союзу,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слід</a:t>
            </a:r>
            <a:r>
              <a:rPr lang="ru-RU" sz="2200" dirty="0"/>
              <a:t> </a:t>
            </a:r>
            <a:r>
              <a:rPr lang="ru-RU" sz="2200" dirty="0" err="1"/>
              <a:t>було</a:t>
            </a:r>
            <a:r>
              <a:rPr lang="ru-RU" sz="2200" dirty="0"/>
              <a:t> </a:t>
            </a:r>
            <a:r>
              <a:rPr lang="ru-RU" sz="2200" dirty="0" err="1"/>
              <a:t>би</a:t>
            </a:r>
            <a:r>
              <a:rPr lang="ru-RU" sz="2200" dirty="0"/>
              <a:t> </a:t>
            </a:r>
            <a:r>
              <a:rPr lang="ru-RU" sz="2200" dirty="0" err="1"/>
              <a:t>зробити</a:t>
            </a:r>
            <a:r>
              <a:rPr lang="ru-RU" sz="2200" dirty="0"/>
              <a:t> з: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FD54-3F4D-4897-80C4-103D37C5A9F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Содержимое 9"/>
          <p:cNvGraphicFramePr>
            <a:graphicFrameLocks/>
          </p:cNvGraphicFramePr>
          <p:nvPr>
            <p:extLst/>
          </p:nvPr>
        </p:nvGraphicFramePr>
        <p:xfrm>
          <a:off x="0" y="714356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0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 err="1"/>
              <a:t>Якби</a:t>
            </a:r>
            <a:r>
              <a:rPr lang="ru-RU" sz="2200" dirty="0"/>
              <a:t> </a:t>
            </a:r>
            <a:r>
              <a:rPr lang="ru-RU" sz="2200" dirty="0" err="1"/>
              <a:t>сьогодні</a:t>
            </a:r>
            <a:r>
              <a:rPr lang="ru-RU" sz="2200" dirty="0"/>
              <a:t> </a:t>
            </a:r>
            <a:r>
              <a:rPr lang="ru-RU" sz="2200" dirty="0" err="1"/>
              <a:t>проводився</a:t>
            </a:r>
            <a:r>
              <a:rPr lang="ru-RU" sz="2200" dirty="0"/>
              <a:t> референдум про </a:t>
            </a:r>
            <a:r>
              <a:rPr lang="ru-RU" sz="2200" dirty="0" err="1"/>
              <a:t>вступ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 в НАТО, як </a:t>
            </a:r>
            <a:r>
              <a:rPr lang="ru-RU" sz="2200" dirty="0" err="1"/>
              <a:t>би</a:t>
            </a:r>
            <a:r>
              <a:rPr lang="ru-RU" sz="2200" dirty="0"/>
              <a:t> Ви </a:t>
            </a:r>
            <a:r>
              <a:rPr lang="ru-RU" sz="2200" dirty="0" err="1"/>
              <a:t>проголосували</a:t>
            </a:r>
            <a:r>
              <a:rPr lang="ru-RU" sz="2200" dirty="0"/>
              <a:t>?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FD54-3F4D-4897-80C4-103D37C5A9F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Содержимое 9"/>
          <p:cNvGraphicFramePr>
            <a:graphicFrameLocks/>
          </p:cNvGraphicFramePr>
          <p:nvPr>
            <p:extLst/>
          </p:nvPr>
        </p:nvGraphicFramePr>
        <p:xfrm>
          <a:off x="0" y="714356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66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/>
          </p:nvPr>
        </p:nvGraphicFramePr>
        <p:xfrm>
          <a:off x="0" y="714356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83221" y="335560"/>
            <a:ext cx="8577558" cy="303711"/>
          </a:xfrm>
        </p:spPr>
        <p:txBody>
          <a:bodyPr>
            <a:noAutofit/>
          </a:bodyPr>
          <a:lstStyle/>
          <a:p>
            <a:pPr algn="ctr">
              <a:tabLst>
                <a:tab pos="2692400" algn="l"/>
              </a:tabLst>
            </a:pPr>
            <a:r>
              <a:rPr lang="ru-RU" sz="2200" dirty="0">
                <a:solidFill>
                  <a:srgbClr val="002649"/>
                </a:solidFill>
              </a:rPr>
              <a:t>Як </a:t>
            </a:r>
            <a:r>
              <a:rPr lang="ru-RU" sz="2200" dirty="0" err="1">
                <a:solidFill>
                  <a:srgbClr val="002649"/>
                </a:solidFill>
              </a:rPr>
              <a:t>би</a:t>
            </a:r>
            <a:r>
              <a:rPr lang="ru-RU" sz="2200" dirty="0">
                <a:solidFill>
                  <a:srgbClr val="002649"/>
                </a:solidFill>
              </a:rPr>
              <a:t> Ви </a:t>
            </a:r>
            <a:r>
              <a:rPr lang="ru-RU" sz="2200" dirty="0" err="1">
                <a:solidFill>
                  <a:srgbClr val="002649"/>
                </a:solidFill>
              </a:rPr>
              <a:t>оцінили</a:t>
            </a:r>
            <a:r>
              <a:rPr lang="ru-RU" sz="2200" dirty="0">
                <a:solidFill>
                  <a:srgbClr val="002649"/>
                </a:solidFill>
              </a:rPr>
              <a:t> </a:t>
            </a:r>
            <a:r>
              <a:rPr lang="ru-RU" sz="2200" dirty="0" err="1">
                <a:solidFill>
                  <a:srgbClr val="002649"/>
                </a:solidFill>
              </a:rPr>
              <a:t>своє</a:t>
            </a:r>
            <a:r>
              <a:rPr lang="ru-RU" sz="2200" dirty="0">
                <a:solidFill>
                  <a:srgbClr val="002649"/>
                </a:solidFill>
              </a:rPr>
              <a:t> </a:t>
            </a:r>
            <a:r>
              <a:rPr lang="ru-RU" sz="2200" dirty="0" err="1">
                <a:solidFill>
                  <a:srgbClr val="002649"/>
                </a:solidFill>
              </a:rPr>
              <a:t>ставлення</a:t>
            </a:r>
            <a:r>
              <a:rPr lang="ru-RU" sz="2200" dirty="0">
                <a:solidFill>
                  <a:srgbClr val="002649"/>
                </a:solidFill>
              </a:rPr>
              <a:t> до таких </a:t>
            </a:r>
            <a:r>
              <a:rPr lang="ru-RU" sz="2200" dirty="0" err="1">
                <a:solidFill>
                  <a:srgbClr val="002649"/>
                </a:solidFill>
              </a:rPr>
              <a:t>країн</a:t>
            </a:r>
            <a:r>
              <a:rPr lang="ru-RU" sz="2200" dirty="0">
                <a:solidFill>
                  <a:srgbClr val="002649"/>
                </a:solidFill>
              </a:rPr>
              <a:t>?</a:t>
            </a:r>
            <a:endParaRPr lang="en-US" sz="2200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2649"/>
                </a:solidFill>
              </a:rPr>
              <a:t>Жінки </a:t>
            </a:r>
            <a:r>
              <a:rPr lang="uk-UA" dirty="0" smtClean="0">
                <a:solidFill>
                  <a:srgbClr val="002649"/>
                </a:solidFill>
              </a:rPr>
              <a:t>та </a:t>
            </a:r>
            <a:r>
              <a:rPr lang="uk-UA" dirty="0" smtClean="0">
                <a:solidFill>
                  <a:srgbClr val="002649"/>
                </a:solidFill>
              </a:rPr>
              <a:t>молодь </a:t>
            </a:r>
            <a:r>
              <a:rPr lang="uk-UA" dirty="0" smtClean="0">
                <a:solidFill>
                  <a:srgbClr val="002649"/>
                </a:solidFill>
              </a:rPr>
              <a:t>у політиці</a:t>
            </a:r>
            <a:endParaRPr lang="ru-RU" dirty="0">
              <a:solidFill>
                <a:srgbClr val="00264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65888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2692400" algn="l"/>
              </a:tabLst>
            </a:pPr>
            <a:r>
              <a:rPr lang="ru-RU" sz="2000" dirty="0" err="1"/>
              <a:t>Новий</a:t>
            </a:r>
            <a:r>
              <a:rPr lang="ru-RU" sz="2000" dirty="0"/>
              <a:t> Закон </a:t>
            </a:r>
            <a:r>
              <a:rPr lang="ru-RU" sz="2000" dirty="0" err="1"/>
              <a:t>України</a:t>
            </a:r>
            <a:r>
              <a:rPr lang="ru-RU" sz="2000" dirty="0"/>
              <a:t> «Про </a:t>
            </a:r>
            <a:r>
              <a:rPr lang="ru-RU" sz="2000" dirty="0" err="1"/>
              <a:t>місцеві</a:t>
            </a:r>
            <a:r>
              <a:rPr lang="ru-RU" sz="2000" dirty="0"/>
              <a:t> </a:t>
            </a:r>
            <a:r>
              <a:rPr lang="ru-RU" sz="2000" dirty="0" err="1"/>
              <a:t>вибори</a:t>
            </a:r>
            <a:r>
              <a:rPr lang="ru-RU" sz="2000" dirty="0"/>
              <a:t>» </a:t>
            </a:r>
            <a:r>
              <a:rPr lang="ru-RU" sz="2000" dirty="0" err="1"/>
              <a:t>вимагає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у </a:t>
            </a:r>
            <a:r>
              <a:rPr lang="ru-RU" sz="2000" dirty="0" err="1"/>
              <a:t>виборчому</a:t>
            </a:r>
            <a:r>
              <a:rPr lang="ru-RU" sz="2000" dirty="0"/>
              <a:t> списку </a:t>
            </a:r>
            <a:r>
              <a:rPr lang="ru-RU" sz="2000" dirty="0" err="1"/>
              <a:t>політичних</a:t>
            </a:r>
            <a:r>
              <a:rPr lang="ru-RU" sz="2000" dirty="0"/>
              <a:t> </a:t>
            </a:r>
            <a:r>
              <a:rPr lang="ru-RU" sz="2000" dirty="0" err="1"/>
              <a:t>партій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щонайменше</a:t>
            </a:r>
            <a:r>
              <a:rPr lang="ru-RU" sz="2000" dirty="0"/>
              <a:t> 30% </a:t>
            </a:r>
            <a:r>
              <a:rPr lang="ru-RU" sz="2000" dirty="0" err="1"/>
              <a:t>жінок</a:t>
            </a:r>
            <a:r>
              <a:rPr lang="ru-RU" sz="2000" dirty="0"/>
              <a:t>. Ви </a:t>
            </a:r>
            <a:r>
              <a:rPr lang="ru-RU" sz="2000" dirty="0" err="1"/>
              <a:t>схвалюєте</a:t>
            </a:r>
            <a:r>
              <a:rPr lang="ru-RU" sz="2000" dirty="0"/>
              <a:t> </a:t>
            </a:r>
            <a:r>
              <a:rPr lang="ru-RU" sz="2000" dirty="0" err="1"/>
              <a:t>таке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?</a:t>
            </a:r>
            <a:endParaRPr lang="uk-UA" sz="2000" dirty="0"/>
          </a:p>
        </p:txBody>
      </p:sp>
      <p:graphicFrame>
        <p:nvGraphicFramePr>
          <p:cNvPr id="3" name="Chart 9"/>
          <p:cNvGraphicFramePr/>
          <p:nvPr>
            <p:extLst/>
          </p:nvPr>
        </p:nvGraphicFramePr>
        <p:xfrm>
          <a:off x="283220" y="1375794"/>
          <a:ext cx="8776889" cy="53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2692400" algn="l"/>
              </a:tabLst>
            </a:pPr>
            <a:r>
              <a:rPr lang="ru-RU" sz="2200" dirty="0" err="1"/>
              <a:t>Якщо</a:t>
            </a:r>
            <a:r>
              <a:rPr lang="ru-RU" sz="2200" dirty="0"/>
              <a:t> на </a:t>
            </a:r>
            <a:r>
              <a:rPr lang="ru-RU" sz="2200" dirty="0" err="1"/>
              <a:t>виборах</a:t>
            </a:r>
            <a:r>
              <a:rPr lang="ru-RU" sz="2200" dirty="0"/>
              <a:t> є два </a:t>
            </a:r>
            <a:r>
              <a:rPr lang="ru-RU" sz="2200" dirty="0" err="1"/>
              <a:t>кандидати</a:t>
            </a:r>
            <a:r>
              <a:rPr lang="ru-RU" sz="2200" dirty="0"/>
              <a:t> з </a:t>
            </a:r>
            <a:r>
              <a:rPr lang="ru-RU" sz="2200" dirty="0" err="1"/>
              <a:t>однаковим</a:t>
            </a:r>
            <a:r>
              <a:rPr lang="ru-RU" sz="2200" dirty="0"/>
              <a:t> </a:t>
            </a:r>
            <a:r>
              <a:rPr lang="ru-RU" sz="2200" dirty="0" err="1"/>
              <a:t>рівнем</a:t>
            </a:r>
            <a:r>
              <a:rPr lang="ru-RU" sz="2200" dirty="0"/>
              <a:t> </a:t>
            </a:r>
            <a:r>
              <a:rPr lang="ru-RU" sz="2200" dirty="0" err="1"/>
              <a:t>професійної</a:t>
            </a:r>
            <a:r>
              <a:rPr lang="ru-RU" sz="2200" dirty="0"/>
              <a:t> </a:t>
            </a:r>
            <a:r>
              <a:rPr lang="ru-RU" sz="2200" dirty="0" err="1"/>
              <a:t>кваліфікації</a:t>
            </a:r>
            <a:r>
              <a:rPr lang="ru-RU" sz="2200" dirty="0"/>
              <a:t>, але один з них є </a:t>
            </a:r>
            <a:r>
              <a:rPr lang="ru-RU" sz="2200" dirty="0" err="1"/>
              <a:t>чоловіком</a:t>
            </a:r>
            <a:r>
              <a:rPr lang="ru-RU" sz="2200" dirty="0"/>
              <a:t>, а </a:t>
            </a:r>
            <a:r>
              <a:rPr lang="ru-RU" sz="2200" dirty="0" err="1"/>
              <a:t>інша</a:t>
            </a:r>
            <a:r>
              <a:rPr lang="ru-RU" sz="2200" dirty="0"/>
              <a:t> – </a:t>
            </a:r>
            <a:r>
              <a:rPr lang="ru-RU" sz="2200" dirty="0" err="1"/>
              <a:t>жінкою</a:t>
            </a:r>
            <a:r>
              <a:rPr lang="ru-RU" sz="2200" dirty="0"/>
              <a:t>, кого з </a:t>
            </a:r>
            <a:r>
              <a:rPr lang="ru-RU" sz="2200" dirty="0" err="1"/>
              <a:t>кандидатів</a:t>
            </a:r>
            <a:r>
              <a:rPr lang="ru-RU" sz="2200" dirty="0"/>
              <a:t> Ви </a:t>
            </a:r>
            <a:r>
              <a:rPr lang="ru-RU" sz="2200" dirty="0" err="1"/>
              <a:t>більш</a:t>
            </a:r>
            <a:r>
              <a:rPr lang="ru-RU" sz="2200" dirty="0"/>
              <a:t> </a:t>
            </a:r>
            <a:r>
              <a:rPr lang="ru-RU" sz="2200" dirty="0" err="1"/>
              <a:t>схильні</a:t>
            </a:r>
            <a:r>
              <a:rPr lang="ru-RU" sz="2200" dirty="0"/>
              <a:t> </a:t>
            </a:r>
            <a:r>
              <a:rPr lang="ru-RU" sz="2200" dirty="0" err="1"/>
              <a:t>підтримати</a:t>
            </a:r>
            <a:r>
              <a:rPr lang="ru-RU" sz="2200" dirty="0"/>
              <a:t>? </a:t>
            </a:r>
            <a:endParaRPr lang="uk-UA" sz="22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732462"/>
              </p:ext>
            </p:extLst>
          </p:nvPr>
        </p:nvGraphicFramePr>
        <p:xfrm>
          <a:off x="0" y="714356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93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2692400" algn="l"/>
              </a:tabLst>
            </a:pPr>
            <a:r>
              <a:rPr lang="ru-RU" sz="2200" dirty="0"/>
              <a:t>Ви </a:t>
            </a:r>
            <a:r>
              <a:rPr lang="ru-RU" sz="2200" dirty="0" err="1"/>
              <a:t>погоджуєтесь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ні</a:t>
            </a:r>
            <a:r>
              <a:rPr lang="ru-RU" sz="2200" dirty="0"/>
              <a:t> з таким </a:t>
            </a:r>
            <a:r>
              <a:rPr lang="ru-RU" sz="2200" dirty="0" err="1"/>
              <a:t>твердженням</a:t>
            </a:r>
            <a:r>
              <a:rPr lang="ru-RU" sz="2200" dirty="0"/>
              <a:t>: “</a:t>
            </a:r>
            <a:r>
              <a:rPr lang="ru-RU" sz="2200" dirty="0" err="1"/>
              <a:t>Політики</a:t>
            </a:r>
            <a:r>
              <a:rPr lang="ru-RU" sz="2200" dirty="0"/>
              <a:t> не </a:t>
            </a:r>
            <a:r>
              <a:rPr lang="ru-RU" sz="2200" dirty="0" err="1"/>
              <a:t>дослухаються</a:t>
            </a:r>
            <a:r>
              <a:rPr lang="ru-RU" sz="2200" dirty="0"/>
              <a:t> до потреб та думок </a:t>
            </a:r>
            <a:r>
              <a:rPr lang="ru-RU" sz="2200" dirty="0" err="1"/>
              <a:t>жінок</a:t>
            </a:r>
            <a:r>
              <a:rPr lang="ru-RU" sz="2200" dirty="0"/>
              <a:t>”?</a:t>
            </a:r>
            <a:endParaRPr lang="uk-UA" sz="22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19529597"/>
              </p:ext>
            </p:extLst>
          </p:nvPr>
        </p:nvGraphicFramePr>
        <p:xfrm>
          <a:off x="107504" y="1196752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6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2692400" algn="l"/>
              </a:tabLst>
            </a:pPr>
            <a:r>
              <a:rPr lang="ru-RU" sz="2200" dirty="0"/>
              <a:t>Ви </a:t>
            </a:r>
            <a:r>
              <a:rPr lang="ru-RU" sz="2200" dirty="0" err="1"/>
              <a:t>погоджуєтесь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ні</a:t>
            </a:r>
            <a:r>
              <a:rPr lang="ru-RU" sz="2200" dirty="0"/>
              <a:t> з таким </a:t>
            </a:r>
            <a:r>
              <a:rPr lang="ru-RU" sz="2200" dirty="0" err="1"/>
              <a:t>твердженням</a:t>
            </a:r>
            <a:r>
              <a:rPr lang="ru-RU" sz="2200" dirty="0"/>
              <a:t>: “</a:t>
            </a:r>
            <a:r>
              <a:rPr lang="ru-RU" sz="2200" dirty="0" err="1"/>
              <a:t>Політики</a:t>
            </a:r>
            <a:r>
              <a:rPr lang="ru-RU" sz="2200" dirty="0"/>
              <a:t> не </a:t>
            </a:r>
            <a:r>
              <a:rPr lang="ru-RU" sz="2200" dirty="0" err="1"/>
              <a:t>дослухаються</a:t>
            </a:r>
            <a:r>
              <a:rPr lang="ru-RU" sz="2200" dirty="0"/>
              <a:t> до потреб та думок </a:t>
            </a:r>
            <a:r>
              <a:rPr lang="ru-RU" sz="2200" dirty="0" err="1"/>
              <a:t>молодих</a:t>
            </a:r>
            <a:r>
              <a:rPr lang="ru-RU" sz="2200" dirty="0"/>
              <a:t> людей”?</a:t>
            </a:r>
            <a:endParaRPr lang="uk-UA" sz="22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38454417"/>
              </p:ext>
            </p:extLst>
          </p:nvPr>
        </p:nvGraphicFramePr>
        <p:xfrm>
          <a:off x="107504" y="1196752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29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Розподіл регіонів</a:t>
            </a:r>
            <a:endParaRPr lang="uk-UA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F:\nissan\омнибус\2015\07 IRI\Звіти\Інфографіка\Карта I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2" y="1175767"/>
            <a:ext cx="7290398" cy="49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2692400" algn="l"/>
              </a:tabLst>
            </a:pP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повинні</a:t>
            </a:r>
            <a:r>
              <a:rPr lang="ru-RU" sz="2200" dirty="0"/>
              <a:t> </a:t>
            </a:r>
            <a:r>
              <a:rPr lang="ru-RU" sz="2200" dirty="0" err="1"/>
              <a:t>українські</a:t>
            </a:r>
            <a:r>
              <a:rPr lang="ru-RU" sz="2200" dirty="0"/>
              <a:t> </a:t>
            </a:r>
            <a:r>
              <a:rPr lang="ru-RU" sz="2200" dirty="0" err="1"/>
              <a:t>жінки</a:t>
            </a:r>
            <a:r>
              <a:rPr lang="ru-RU" sz="2200" dirty="0"/>
              <a:t> </a:t>
            </a:r>
            <a:r>
              <a:rPr lang="ru-RU" sz="2200" dirty="0" err="1"/>
              <a:t>працювати</a:t>
            </a:r>
            <a:r>
              <a:rPr lang="ru-RU" sz="2200" dirty="0"/>
              <a:t> на </a:t>
            </a:r>
            <a:r>
              <a:rPr lang="ru-RU" sz="2200" dirty="0" err="1"/>
              <a:t>впливових</a:t>
            </a:r>
            <a:r>
              <a:rPr lang="ru-RU" sz="2200" dirty="0"/>
              <a:t> посадах у </a:t>
            </a:r>
            <a:r>
              <a:rPr lang="ru-RU" sz="2200" dirty="0" err="1"/>
              <a:t>державній</a:t>
            </a:r>
            <a:r>
              <a:rPr lang="ru-RU" sz="2200" dirty="0"/>
              <a:t> </a:t>
            </a:r>
            <a:r>
              <a:rPr lang="ru-RU" sz="2200" dirty="0" err="1"/>
              <a:t>владі</a:t>
            </a:r>
            <a:r>
              <a:rPr lang="ru-RU" sz="2200" dirty="0"/>
              <a:t>?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FD54-3F4D-4897-80C4-103D37C5A9F2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061428"/>
              </p:ext>
            </p:extLst>
          </p:nvPr>
        </p:nvGraphicFramePr>
        <p:xfrm>
          <a:off x="0" y="714356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79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337177" y="805270"/>
          <a:ext cx="8496944" cy="5648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228"/>
                <a:gridCol w="732495"/>
                <a:gridCol w="292998"/>
                <a:gridCol w="3442727"/>
                <a:gridCol w="732496"/>
              </a:tblGrid>
              <a:tr h="2533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Стать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Тип поселення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i="0" u="none" strike="noStrike" kern="1200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Чоловіки</a:t>
                      </a:r>
                      <a:endParaRPr lang="en-US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сто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i="0" u="none" strike="noStrike" kern="1200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Жінки</a:t>
                      </a:r>
                      <a:endParaRPr lang="en-US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Село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5335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Вік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Регіон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1" i="0" u="none" strike="noStrike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18-35 років</a:t>
                      </a:r>
                      <a:endParaRPr lang="en-US" sz="1200" b="1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Зах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1" i="0" u="none" strike="noStrike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36-50 років</a:t>
                      </a:r>
                      <a:endParaRPr lang="en-US" sz="1200" b="1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Центр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i="0" u="none" strike="noStrike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51років</a:t>
                      </a:r>
                      <a:r>
                        <a:rPr lang="uk-UA" sz="1200" b="1" i="0" u="none" strike="noStrike" baseline="0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і старше</a:t>
                      </a:r>
                      <a:endParaRPr lang="en-US" sz="1200" b="1" i="0" u="none" strike="noStrike" dirty="0" smtClean="0">
                        <a:solidFill>
                          <a:srgbClr val="00264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вдень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264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Сх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5553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Освіта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Розмовляють мовою вдома</a:t>
                      </a:r>
                    </a:p>
                  </a:txBody>
                  <a:tcPr marL="9525" marR="9525" marT="9525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264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Початкова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Українською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Неповна середня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Рос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йською</a:t>
                      </a:r>
                      <a:endParaRPr lang="uk-UA" sz="1200" b="1" dirty="0" smtClean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Загальна середня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В 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вн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й м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українською 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російською</a:t>
                      </a: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Середня спец</a:t>
                      </a:r>
                      <a:r>
                        <a:rPr lang="en-US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uk-UA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альна</a:t>
                      </a:r>
                      <a:endParaRPr lang="uk-UA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В 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вн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й м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українською 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іншою мовою</a:t>
                      </a: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Неповна вища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В 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вн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й м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рос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йською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іншою мовою</a:t>
                      </a: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Вища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ншою</a:t>
                      </a:r>
                      <a:endParaRPr lang="uk-UA" sz="1200" b="1" dirty="0" smtClean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53355"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Рід</a:t>
                      </a:r>
                      <a:r>
                        <a:rPr lang="uk-UA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занять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Національність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Робітник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Українець</a:t>
                      </a:r>
                      <a:endParaRPr lang="ru-RU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Фермер/Селянин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Рос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янин</a:t>
                      </a:r>
                      <a:endParaRPr lang="ru-RU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Службовець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нше</a:t>
                      </a:r>
                      <a:endParaRPr lang="ru-RU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Виконавча влада середньої/вищої</a:t>
                      </a:r>
                      <a:r>
                        <a:rPr lang="uk-UA" sz="1200" b="1" baseline="0" dirty="0" smtClean="0">
                          <a:solidFill>
                            <a:srgbClr val="002649"/>
                          </a:solidFill>
                          <a:latin typeface="+mn-lt"/>
                        </a:rPr>
                        <a:t> ланки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Важко</a:t>
                      </a:r>
                      <a:r>
                        <a:rPr lang="ru-R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в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дпов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сти</a:t>
                      </a:r>
                      <a:r>
                        <a:rPr lang="ru-R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Немає</a:t>
                      </a:r>
                      <a:r>
                        <a:rPr lang="ru-R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в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дпов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lang="en-AU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Пенсіонер (не працює)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Сектор зайнятості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Студент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працюю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Домогосподарка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У приватному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Безробітний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У державному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Інше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громадському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недержавному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027435"/>
              </p:ext>
            </p:extLst>
          </p:nvPr>
        </p:nvGraphicFramePr>
        <p:xfrm>
          <a:off x="323528" y="1124744"/>
          <a:ext cx="8339279" cy="491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3047"/>
                <a:gridCol w="1516232"/>
              </a:tblGrid>
              <a:tr h="18089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Членство в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якій-небудь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полiтичній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партiї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чи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недержавній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органiзацiї</a:t>
                      </a:r>
                      <a:endParaRPr lang="uk-UA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r>
                        <a:rPr lang="uk-UA" sz="1200" b="1" i="0" dirty="0" smtClean="0">
                          <a:solidFill>
                            <a:srgbClr val="002649"/>
                          </a:solidFill>
                        </a:rPr>
                        <a:t>Ні</a:t>
                      </a:r>
                      <a:endParaRPr lang="uk-UA" sz="1200" b="1" i="0" dirty="0">
                        <a:solidFill>
                          <a:srgbClr val="002649"/>
                        </a:solidFill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r>
                        <a:rPr lang="uk-UA" sz="1200" b="1" i="0" dirty="0" smtClean="0">
                          <a:solidFill>
                            <a:srgbClr val="002649"/>
                          </a:solidFill>
                        </a:rPr>
                        <a:t>Член партії</a:t>
                      </a:r>
                      <a:endParaRPr lang="uk-UA" sz="1200" b="1" i="0" dirty="0">
                        <a:solidFill>
                          <a:srgbClr val="002649"/>
                        </a:solidFill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r>
                        <a:rPr lang="uk-UA" sz="1200" b="1" i="0" dirty="0" smtClean="0">
                          <a:solidFill>
                            <a:srgbClr val="002649"/>
                          </a:solidFill>
                        </a:rPr>
                        <a:t>Член громадської, недержавної</a:t>
                      </a:r>
                      <a:r>
                        <a:rPr lang="uk-UA" sz="1200" b="1" i="0" baseline="0" dirty="0" smtClean="0">
                          <a:solidFill>
                            <a:srgbClr val="002649"/>
                          </a:solidFill>
                        </a:rPr>
                        <a:t> організації</a:t>
                      </a:r>
                      <a:endParaRPr lang="uk-UA" sz="1200" b="1" i="0" dirty="0">
                        <a:solidFill>
                          <a:srgbClr val="002649"/>
                        </a:solidFill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18089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Ф</a:t>
                      </a:r>
                      <a:r>
                        <a:rPr lang="en-A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uk-UA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нансовий</a:t>
                      </a:r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стан с</a:t>
                      </a:r>
                      <a:r>
                        <a:rPr lang="en-A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uk-UA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м'ї</a:t>
                      </a:r>
                      <a:endParaRPr lang="uk-UA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Змушен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A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економити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харчуванн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A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Вистачає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харчування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. Для покупки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одягу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взуття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потрібно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назбирати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позичити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30720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Вистачає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харчування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необхідний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одяг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взуття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. Для таких покупок як хороший костюм,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мобільний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телефон,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пилосос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потрібно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назбирати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позичити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30720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Вистачає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харчування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одяг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взуття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покупки. Але для покупки дорогих речей (таких як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пральна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машинка, холодильник)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потрібно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назбирати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позичити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30720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Вистачає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харчування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одяг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взуття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дорогі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покупки. Для таких покупок як машина, квартира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потрібно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назбирати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позичити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Важко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дпов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 err="1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сти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180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Релігія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Православний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(УПЦ КП)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b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Православний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(УПЦ </a:t>
                      </a:r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МП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b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Греко-католик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Католик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Протестант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Атеїст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Вiрю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в Бога, але не належу до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певної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b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нше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solidFill>
                      <a:srgbClr val="E7E8E9"/>
                    </a:solidFill>
                  </a:tcPr>
                </a:tc>
              </a:tr>
              <a:tr h="1575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 знаю /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Немає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en-US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дпов</a:t>
                      </a:r>
                      <a:r>
                        <a:rPr lang="en-US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en-US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solidFill>
                      <a:srgbClr val="E7E8E9"/>
                    </a:solidFill>
                  </a:tcPr>
                </a:tc>
              </a:tr>
              <a:tr h="244995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2649"/>
                </a:solidFill>
              </a:rPr>
              <a:t>Закарпаття</a:t>
            </a:r>
            <a:endParaRPr lang="ru-RU" dirty="0">
              <a:solidFill>
                <a:srgbClr val="00264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65888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000174"/>
            <a:ext cx="894965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Дослідження проводилося </a:t>
            </a: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2"/>
              </a:rPr>
              <a:t>Соціологічною групою 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2"/>
              </a:rPr>
              <a:t>"Рейтинг" 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на </a:t>
            </a: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замовлення </a:t>
            </a: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3"/>
              </a:rPr>
              <a:t>Міжнародного Республіканського Інституту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. </a:t>
            </a:r>
            <a:endParaRPr lang="ru-RU" sz="1200" dirty="0">
              <a:solidFill>
                <a:srgbClr val="002649"/>
              </a:solidFill>
              <a:cs typeface="Microsoft Sans Serif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Опитування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2649"/>
                </a:solidFill>
                <a:cs typeface="Microsoft Sans Serif" panose="020B0604020202020204" pitchFamily="34" charset="0"/>
              </a:rPr>
              <a:t>проводилося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 в </a:t>
            </a:r>
            <a:r>
              <a:rPr lang="ru-RU" sz="1200" dirty="0" err="1" smtClean="0">
                <a:solidFill>
                  <a:srgbClr val="002649"/>
                </a:solidFill>
                <a:cs typeface="Microsoft Sans Serif" panose="020B0604020202020204" pitchFamily="34" charset="0"/>
              </a:rPr>
              <a:t>Закарпатській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2649"/>
                </a:solidFill>
                <a:cs typeface="Microsoft Sans Serif" panose="020B0604020202020204" pitchFamily="34" charset="0"/>
              </a:rPr>
              <a:t>області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7-21</a:t>
            </a:r>
            <a:r>
              <a:rPr lang="ru-RU" sz="1200" b="1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вересня</a:t>
            </a:r>
            <a:r>
              <a:rPr lang="ru-RU" sz="1200" b="1" dirty="0" smtClean="0">
                <a:solidFill>
                  <a:srgbClr val="FF0000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2015 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р. Метод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опитування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-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особисте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інтерв'ю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у респондента на дому.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Всього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було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опитано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633 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жителів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Закарпатської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області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віком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18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років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і старше,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які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мають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право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голосувати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Вибірка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є репрезентативною за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статтю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віком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освітою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регіоном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і величиною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населеного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пункту.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Для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побудови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вибірки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використовувався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багатоступінчастий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імовірнісний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вибірковий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метод, а для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відбору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респондента -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випадковий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маршрут і правило дня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народження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</a:t>
            </a:r>
          </a:p>
          <a:p>
            <a:pPr marL="9001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cs typeface="Microsoft Sans Serif" panose="020B0604020202020204" pitchFamily="34" charset="0"/>
              </a:rPr>
              <a:t>Перший </a:t>
            </a:r>
            <a:r>
              <a:rPr lang="ru-RU" sz="1200" dirty="0" err="1">
                <a:cs typeface="Microsoft Sans Serif" panose="020B0604020202020204" pitchFamily="34" charset="0"/>
              </a:rPr>
              <a:t>етап</a:t>
            </a:r>
            <a:r>
              <a:rPr lang="ru-RU" sz="1200" dirty="0">
                <a:cs typeface="Microsoft Sans Serif" panose="020B0604020202020204" pitchFamily="34" charset="0"/>
              </a:rPr>
              <a:t>: </a:t>
            </a:r>
            <a:r>
              <a:rPr lang="ru-RU" sz="1200" dirty="0" err="1">
                <a:cs typeface="Microsoft Sans Serif" panose="020B0604020202020204" pitchFamily="34" charset="0"/>
              </a:rPr>
              <a:t>територія</a:t>
            </a:r>
            <a:r>
              <a:rPr lang="ru-RU" sz="1200" dirty="0"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cs typeface="Microsoft Sans Serif" panose="020B0604020202020204" pitchFamily="34" charset="0"/>
              </a:rPr>
              <a:t>області</a:t>
            </a:r>
            <a:r>
              <a:rPr lang="ru-RU" sz="1200" dirty="0"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cs typeface="Microsoft Sans Serif" panose="020B0604020202020204" pitchFamily="34" charset="0"/>
              </a:rPr>
              <a:t>була</a:t>
            </a:r>
            <a:r>
              <a:rPr lang="ru-RU" sz="1200" dirty="0"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cs typeface="Microsoft Sans Serif" panose="020B0604020202020204" pitchFamily="34" charset="0"/>
              </a:rPr>
              <a:t>поділена</a:t>
            </a:r>
            <a:r>
              <a:rPr lang="ru-RU" sz="1200" dirty="0">
                <a:cs typeface="Microsoft Sans Serif" panose="020B0604020202020204" pitchFamily="34" charset="0"/>
              </a:rPr>
              <a:t> на 18 </a:t>
            </a:r>
            <a:r>
              <a:rPr lang="ru-RU" sz="1200" dirty="0" err="1">
                <a:cs typeface="Microsoft Sans Serif" panose="020B0604020202020204" pitchFamily="34" charset="0"/>
              </a:rPr>
              <a:t>адміністративних</a:t>
            </a:r>
            <a:r>
              <a:rPr lang="ru-RU" sz="1200" dirty="0"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cs typeface="Microsoft Sans Serif" panose="020B0604020202020204" pitchFamily="34" charset="0"/>
              </a:rPr>
              <a:t>регіонів</a:t>
            </a:r>
            <a:r>
              <a:rPr lang="ru-RU" sz="1200" dirty="0">
                <a:cs typeface="Microsoft Sans Serif" panose="020B0604020202020204" pitchFamily="34" charset="0"/>
              </a:rPr>
              <a:t> (13 </a:t>
            </a:r>
            <a:r>
              <a:rPr lang="ru-RU" sz="1200" dirty="0" err="1">
                <a:cs typeface="Microsoft Sans Serif" panose="020B0604020202020204" pitchFamily="34" charset="0"/>
              </a:rPr>
              <a:t>районів</a:t>
            </a:r>
            <a:r>
              <a:rPr lang="ru-RU" sz="1200" dirty="0">
                <a:cs typeface="Microsoft Sans Serif" panose="020B0604020202020204" pitchFamily="34" charset="0"/>
              </a:rPr>
              <a:t>, 4 </a:t>
            </a:r>
            <a:r>
              <a:rPr lang="ru-RU" sz="1200" dirty="0" err="1">
                <a:cs typeface="Microsoft Sans Serif" panose="020B0604020202020204" pitchFamily="34" charset="0"/>
              </a:rPr>
              <a:t>міста</a:t>
            </a:r>
            <a:r>
              <a:rPr lang="ru-RU" sz="1200" dirty="0"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cs typeface="Microsoft Sans Serif" panose="020B0604020202020204" pitchFamily="34" charset="0"/>
              </a:rPr>
              <a:t>обласного</a:t>
            </a:r>
            <a:r>
              <a:rPr lang="ru-RU" sz="1200" dirty="0"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cs typeface="Microsoft Sans Serif" panose="020B0604020202020204" pitchFamily="34" charset="0"/>
              </a:rPr>
              <a:t>підпорядкування</a:t>
            </a:r>
            <a:r>
              <a:rPr lang="ru-RU" sz="1200" dirty="0">
                <a:cs typeface="Microsoft Sans Serif" panose="020B0604020202020204" pitchFamily="34" charset="0"/>
              </a:rPr>
              <a:t> та </a:t>
            </a:r>
            <a:r>
              <a:rPr lang="ru-RU" sz="1200" dirty="0" err="1">
                <a:cs typeface="Microsoft Sans Serif" panose="020B0604020202020204" pitchFamily="34" charset="0"/>
              </a:rPr>
              <a:t>обласний</a:t>
            </a:r>
            <a:r>
              <a:rPr lang="ru-RU" sz="1200" dirty="0">
                <a:cs typeface="Microsoft Sans Serif" panose="020B0604020202020204" pitchFamily="34" charset="0"/>
              </a:rPr>
              <a:t> центр). </a:t>
            </a:r>
            <a:r>
              <a:rPr lang="ru-RU" sz="1200" dirty="0" err="1">
                <a:cs typeface="Microsoft Sans Serif" panose="020B0604020202020204" pitchFamily="34" charset="0"/>
              </a:rPr>
              <a:t>Опитування</a:t>
            </a:r>
            <a:r>
              <a:rPr lang="ru-RU" sz="1200" dirty="0"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cs typeface="Microsoft Sans Serif" panose="020B0604020202020204" pitchFamily="34" charset="0"/>
              </a:rPr>
              <a:t>проводилося</a:t>
            </a:r>
            <a:r>
              <a:rPr lang="ru-RU" sz="1200" dirty="0">
                <a:cs typeface="Microsoft Sans Serif" panose="020B0604020202020204" pitchFamily="34" charset="0"/>
              </a:rPr>
              <a:t> у </a:t>
            </a:r>
            <a:r>
              <a:rPr lang="ru-RU" sz="1200" dirty="0" err="1">
                <a:cs typeface="Microsoft Sans Serif" panose="020B0604020202020204" pitchFamily="34" charset="0"/>
              </a:rPr>
              <a:t>всіх</a:t>
            </a:r>
            <a:r>
              <a:rPr lang="ru-RU" sz="1200" dirty="0">
                <a:cs typeface="Microsoft Sans Serif" panose="020B0604020202020204" pitchFamily="34" charset="0"/>
              </a:rPr>
              <a:t> районах </a:t>
            </a:r>
            <a:r>
              <a:rPr lang="ru-RU" sz="1200" dirty="0" err="1">
                <a:cs typeface="Microsoft Sans Serif" panose="020B0604020202020204" pitchFamily="34" charset="0"/>
              </a:rPr>
              <a:t>області</a:t>
            </a:r>
            <a:r>
              <a:rPr lang="ru-RU" sz="1200" dirty="0">
                <a:cs typeface="Microsoft Sans Serif" panose="020B0604020202020204" pitchFamily="34" charset="0"/>
              </a:rPr>
              <a:t>.</a:t>
            </a:r>
          </a:p>
          <a:p>
            <a:pPr marL="9001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Другий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етап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: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територія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кожного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регіону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була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поділена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на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сільські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та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міські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одиниці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виміру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Населені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пункти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були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розділені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на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типи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за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кількістю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жителів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:</a:t>
            </a:r>
          </a:p>
          <a:p>
            <a:pPr marL="1255713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cs typeface="Microsoft Sans Serif" panose="020B0604020202020204" pitchFamily="34" charset="0"/>
              </a:rPr>
              <a:t>Міста</a:t>
            </a:r>
            <a:r>
              <a:rPr lang="ru-RU" sz="1200" dirty="0">
                <a:cs typeface="Microsoft Sans Serif" panose="020B0604020202020204" pitchFamily="34" charset="0"/>
              </a:rPr>
              <a:t> з </a:t>
            </a:r>
            <a:r>
              <a:rPr lang="ru-RU" sz="1200" dirty="0" err="1">
                <a:cs typeface="Microsoft Sans Serif" panose="020B0604020202020204" pitchFamily="34" charset="0"/>
              </a:rPr>
              <a:t>населенням</a:t>
            </a:r>
            <a:r>
              <a:rPr lang="ru-RU" sz="1200" dirty="0">
                <a:cs typeface="Microsoft Sans Serif" panose="020B0604020202020204" pitchFamily="34" charset="0"/>
              </a:rPr>
              <a:t> 100-499 тис.</a:t>
            </a:r>
          </a:p>
          <a:p>
            <a:pPr marL="1255713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cs typeface="Microsoft Sans Serif" panose="020B0604020202020204" pitchFamily="34" charset="0"/>
              </a:rPr>
              <a:t>Міста</a:t>
            </a:r>
            <a:r>
              <a:rPr lang="ru-RU" sz="1200" dirty="0">
                <a:cs typeface="Microsoft Sans Serif" panose="020B0604020202020204" pitchFamily="34" charset="0"/>
              </a:rPr>
              <a:t> з </a:t>
            </a:r>
            <a:r>
              <a:rPr lang="ru-RU" sz="1200" dirty="0" err="1">
                <a:cs typeface="Microsoft Sans Serif" panose="020B0604020202020204" pitchFamily="34" charset="0"/>
              </a:rPr>
              <a:t>населенням</a:t>
            </a:r>
            <a:r>
              <a:rPr lang="ru-RU" sz="1200" dirty="0">
                <a:cs typeface="Microsoft Sans Serif" panose="020B0604020202020204" pitchFamily="34" charset="0"/>
              </a:rPr>
              <a:t> 50-99 тис.</a:t>
            </a:r>
          </a:p>
          <a:p>
            <a:pPr marL="1255713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cs typeface="Microsoft Sans Serif" panose="020B0604020202020204" pitchFamily="34" charset="0"/>
              </a:rPr>
              <a:t>Міста</a:t>
            </a:r>
            <a:r>
              <a:rPr lang="ru-RU" sz="1200" dirty="0">
                <a:cs typeface="Microsoft Sans Serif" panose="020B0604020202020204" pitchFamily="34" charset="0"/>
              </a:rPr>
              <a:t> з </a:t>
            </a:r>
            <a:r>
              <a:rPr lang="ru-RU" sz="1200" dirty="0" err="1">
                <a:cs typeface="Microsoft Sans Serif" panose="020B0604020202020204" pitchFamily="34" charset="0"/>
              </a:rPr>
              <a:t>населенням</a:t>
            </a:r>
            <a:r>
              <a:rPr lang="ru-RU" sz="1200" dirty="0">
                <a:cs typeface="Microsoft Sans Serif" panose="020B0604020202020204" pitchFamily="34" charset="0"/>
              </a:rPr>
              <a:t> до 50 тис.</a:t>
            </a:r>
          </a:p>
          <a:p>
            <a:pPr marL="1255713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cs typeface="Microsoft Sans Serif" panose="020B0604020202020204" pitchFamily="34" charset="0"/>
              </a:rPr>
              <a:t>Село</a:t>
            </a:r>
          </a:p>
          <a:p>
            <a:pPr marL="9001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Міста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і села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були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відібрані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методом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випадкової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вибірки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 Число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відібраних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міст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/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сіл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в кожному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регіоні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пропорційне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частці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населення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що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живе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в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містах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/ селах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певного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типу кожного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регіону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</a:t>
            </a:r>
          </a:p>
          <a:p>
            <a:pPr marL="9001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Третій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етап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: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були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визначені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Первинні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точки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вибірки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(ПТВ).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Допустима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похибка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не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перевищує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 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3,9%.</a:t>
            </a:r>
            <a:endParaRPr lang="ru-RU" sz="1200" dirty="0">
              <a:solidFill>
                <a:srgbClr val="002649"/>
              </a:solidFill>
              <a:cs typeface="Microsoft Sans Serif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Коефіцієнт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досяжності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респондентів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– </a:t>
            </a:r>
            <a:r>
              <a:rPr lang="en-US" sz="1200" b="1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6</a:t>
            </a:r>
            <a:r>
              <a:rPr lang="uk-UA" sz="1200" b="1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5,0</a:t>
            </a:r>
            <a:r>
              <a:rPr lang="ru-RU" sz="1200" b="1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%.</a:t>
            </a:r>
            <a:endParaRPr lang="ru-RU" sz="1200" b="1" dirty="0">
              <a:solidFill>
                <a:srgbClr val="002649"/>
              </a:solidFill>
              <a:cs typeface="Microsoft Sans Serif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Сума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відсотків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відповідей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у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графіках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та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діаграмах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може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не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дорівнювати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 100% через </a:t>
            </a:r>
            <a:r>
              <a:rPr lang="ru-RU" sz="1200" dirty="0" err="1">
                <a:solidFill>
                  <a:srgbClr val="002649"/>
                </a:solidFill>
                <a:cs typeface="Microsoft Sans Serif" panose="020B0604020202020204" pitchFamily="34" charset="0"/>
              </a:rPr>
              <a:t>округлення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Дослідження фінансувало </a:t>
            </a: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4"/>
              </a:rPr>
              <a:t>Агентство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4"/>
              </a:rPr>
              <a:t> </a:t>
            </a:r>
            <a:r>
              <a:rPr lang="ru-RU" sz="1200" dirty="0">
                <a:solidFill>
                  <a:srgbClr val="002649"/>
                </a:solidFill>
                <a:cs typeface="Microsoft Sans Serif" panose="020B0604020202020204" pitchFamily="34" charset="0"/>
                <a:hlinkClick r:id="rId4"/>
              </a:rPr>
              <a:t>США з </a:t>
            </a:r>
            <a:r>
              <a:rPr lang="uk-UA" sz="1200" dirty="0" smtClean="0">
                <a:solidFill>
                  <a:srgbClr val="002649"/>
                </a:solidFill>
                <a:cs typeface="Microsoft Sans Serif" panose="020B0604020202020204" pitchFamily="34" charset="0"/>
                <a:hlinkClick r:id="rId4"/>
              </a:rPr>
              <a:t>Міжнародного Розвитку</a:t>
            </a:r>
            <a:r>
              <a:rPr lang="ru-RU" sz="1200" dirty="0" smtClean="0">
                <a:solidFill>
                  <a:srgbClr val="002649"/>
                </a:solidFill>
                <a:cs typeface="Microsoft Sans Serif" panose="020B0604020202020204" pitchFamily="34" charset="0"/>
              </a:rPr>
              <a:t>.</a:t>
            </a:r>
            <a:endParaRPr lang="ru-RU" sz="1200" dirty="0">
              <a:solidFill>
                <a:srgbClr val="002649"/>
              </a:solidFill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3221" y="533001"/>
            <a:ext cx="8577558" cy="303711"/>
          </a:xfrm>
        </p:spPr>
        <p:txBody>
          <a:bodyPr>
            <a:noAutofit/>
          </a:bodyPr>
          <a:lstStyle/>
          <a:p>
            <a:r>
              <a:rPr lang="ru-RU" sz="2000" dirty="0"/>
              <a:t>На Вашу думку, яка </a:t>
            </a:r>
            <a:r>
              <a:rPr lang="ru-RU" sz="2000" dirty="0" err="1"/>
              <a:t>інституція</a:t>
            </a:r>
            <a:r>
              <a:rPr lang="ru-RU" sz="2000" dirty="0"/>
              <a:t> </a:t>
            </a:r>
            <a:r>
              <a:rPr lang="ru-RU" sz="2000" dirty="0" err="1"/>
              <a:t>несе</a:t>
            </a:r>
            <a:r>
              <a:rPr lang="ru-RU" sz="2000" dirty="0"/>
              <a:t> </a:t>
            </a:r>
            <a:r>
              <a:rPr lang="ru-RU" sz="2000" dirty="0" err="1"/>
              <a:t>основну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за </a:t>
            </a:r>
            <a:r>
              <a:rPr lang="ru-RU" sz="2000" dirty="0" err="1"/>
              <a:t>покращення</a:t>
            </a:r>
            <a:r>
              <a:rPr lang="ru-RU" sz="2000" dirty="0"/>
              <a:t> стандарту </a:t>
            </a:r>
            <a:r>
              <a:rPr lang="ru-RU" sz="2000" dirty="0" err="1"/>
              <a:t>життя</a:t>
            </a:r>
            <a:r>
              <a:rPr lang="ru-RU" sz="2000" dirty="0"/>
              <a:t> та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 smtClean="0"/>
              <a:t>українців</a:t>
            </a:r>
            <a:r>
              <a:rPr lang="ru-RU" sz="2000" dirty="0" smtClean="0"/>
              <a:t>?</a:t>
            </a:r>
            <a:endParaRPr lang="uk-UA" sz="20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0" y="1477860"/>
          <a:ext cx="8839200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01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/>
              <a:t>На Вашу думку,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потрібно</a:t>
            </a:r>
            <a:r>
              <a:rPr lang="ru-RU" sz="2200" dirty="0"/>
              <a:t> </a:t>
            </a:r>
            <a:r>
              <a:rPr lang="ru-RU" sz="2200" dirty="0" err="1"/>
              <a:t>передавати</a:t>
            </a:r>
            <a:r>
              <a:rPr lang="ru-RU" sz="2200" dirty="0"/>
              <a:t> </a:t>
            </a:r>
            <a:r>
              <a:rPr lang="ru-RU" sz="2200" dirty="0" err="1"/>
              <a:t>більше</a:t>
            </a:r>
            <a:r>
              <a:rPr lang="ru-RU" sz="2200" dirty="0"/>
              <a:t> прав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центральної</a:t>
            </a:r>
            <a:r>
              <a:rPr lang="ru-RU" sz="2200" dirty="0"/>
              <a:t> </a:t>
            </a:r>
            <a:r>
              <a:rPr lang="ru-RU" sz="2200" dirty="0" err="1"/>
              <a:t>влади</a:t>
            </a:r>
            <a:r>
              <a:rPr lang="ru-RU" sz="2200" dirty="0"/>
              <a:t> </a:t>
            </a:r>
            <a:r>
              <a:rPr lang="ru-RU" sz="2200" dirty="0" err="1"/>
              <a:t>місцевим</a:t>
            </a:r>
            <a:r>
              <a:rPr lang="ru-RU" sz="2200" dirty="0"/>
              <a:t> </a:t>
            </a:r>
            <a:r>
              <a:rPr lang="ru-RU" sz="2200" dirty="0" err="1"/>
              <a:t>владам</a:t>
            </a:r>
            <a:r>
              <a:rPr lang="ru-RU" sz="2200" dirty="0"/>
              <a:t> та громадам?</a:t>
            </a:r>
            <a:endParaRPr lang="uk-UA" sz="2200" dirty="0"/>
          </a:p>
        </p:txBody>
      </p:sp>
      <p:graphicFrame>
        <p:nvGraphicFramePr>
          <p:cNvPr id="3" name="Chart 9"/>
          <p:cNvGraphicFramePr/>
          <p:nvPr>
            <p:extLst/>
          </p:nvPr>
        </p:nvGraphicFramePr>
        <p:xfrm>
          <a:off x="283220" y="1375794"/>
          <a:ext cx="8776889" cy="53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/>
              <a:t>На Вашу думку,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місцеві</a:t>
            </a:r>
            <a:r>
              <a:rPr lang="ru-RU" sz="2200" dirty="0"/>
              <a:t> </a:t>
            </a:r>
            <a:r>
              <a:rPr lang="ru-RU" sz="2200" dirty="0" err="1"/>
              <a:t>влади</a:t>
            </a:r>
            <a:r>
              <a:rPr lang="ru-RU" sz="2200" dirty="0"/>
              <a:t> та </a:t>
            </a:r>
            <a:r>
              <a:rPr lang="ru-RU" sz="2200" dirty="0" err="1"/>
              <a:t>громади</a:t>
            </a:r>
            <a:r>
              <a:rPr lang="ru-RU" sz="2200" dirty="0"/>
              <a:t> </a:t>
            </a:r>
            <a:r>
              <a:rPr lang="ru-RU" sz="2200" dirty="0" err="1"/>
              <a:t>спроможні</a:t>
            </a:r>
            <a:r>
              <a:rPr lang="ru-RU" sz="2200" dirty="0"/>
              <a:t> </a:t>
            </a:r>
            <a:r>
              <a:rPr lang="ru-RU" sz="2200" dirty="0" err="1"/>
              <a:t>взяти</a:t>
            </a:r>
            <a:r>
              <a:rPr lang="ru-RU" sz="2200" dirty="0"/>
              <a:t> на себе </a:t>
            </a:r>
            <a:r>
              <a:rPr lang="ru-RU" sz="2200" dirty="0" err="1"/>
              <a:t>більший</a:t>
            </a:r>
            <a:r>
              <a:rPr lang="ru-RU" sz="2200" dirty="0"/>
              <a:t> </a:t>
            </a:r>
            <a:r>
              <a:rPr lang="ru-RU" sz="2200" dirty="0" err="1"/>
              <a:t>обсяг</a:t>
            </a:r>
            <a:r>
              <a:rPr lang="ru-RU" sz="2200" dirty="0"/>
              <a:t> прав </a:t>
            </a:r>
            <a:r>
              <a:rPr lang="ru-RU" sz="2200" dirty="0" err="1"/>
              <a:t>внаслідок</a:t>
            </a:r>
            <a:r>
              <a:rPr lang="ru-RU" sz="2200" dirty="0"/>
              <a:t> </a:t>
            </a:r>
            <a:r>
              <a:rPr lang="ru-RU" sz="2200" dirty="0" err="1"/>
              <a:t>можливої</a:t>
            </a:r>
            <a:r>
              <a:rPr lang="ru-RU" sz="2200" dirty="0"/>
              <a:t> </a:t>
            </a:r>
            <a:r>
              <a:rPr lang="ru-RU" sz="2200" dirty="0" err="1"/>
              <a:t>реформи</a:t>
            </a:r>
            <a:r>
              <a:rPr lang="ru-RU" sz="2200" dirty="0"/>
              <a:t> </a:t>
            </a:r>
            <a:r>
              <a:rPr lang="ru-RU" sz="2200" dirty="0" err="1"/>
              <a:t>децентралізації</a:t>
            </a:r>
            <a:r>
              <a:rPr lang="ru-RU" sz="2200" dirty="0"/>
              <a:t>?</a:t>
            </a:r>
            <a:endParaRPr lang="uk-UA" sz="2200" dirty="0"/>
          </a:p>
        </p:txBody>
      </p:sp>
      <p:graphicFrame>
        <p:nvGraphicFramePr>
          <p:cNvPr id="3" name="Chart 9"/>
          <p:cNvGraphicFramePr/>
          <p:nvPr>
            <p:extLst/>
          </p:nvPr>
        </p:nvGraphicFramePr>
        <p:xfrm>
          <a:off x="283220" y="1375794"/>
          <a:ext cx="8776889" cy="53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/>
              <a:t>На Вашу думку, </a:t>
            </a:r>
            <a:r>
              <a:rPr lang="ru-RU" sz="2200" dirty="0" err="1"/>
              <a:t>хто</a:t>
            </a:r>
            <a:r>
              <a:rPr lang="ru-RU" sz="2200" dirty="0"/>
              <a:t> повинен нести </a:t>
            </a:r>
            <a:r>
              <a:rPr lang="ru-RU" sz="2200" dirty="0" err="1"/>
              <a:t>основну</a:t>
            </a:r>
            <a:r>
              <a:rPr lang="ru-RU" sz="2200" dirty="0"/>
              <a:t> </a:t>
            </a:r>
            <a:r>
              <a:rPr lang="ru-RU" sz="2200" dirty="0" err="1"/>
              <a:t>відповідальність</a:t>
            </a:r>
            <a:r>
              <a:rPr lang="ru-RU" sz="2200" dirty="0"/>
              <a:t> за </a:t>
            </a:r>
            <a:r>
              <a:rPr lang="ru-RU" sz="2200" dirty="0" err="1"/>
              <a:t>вирішення</a:t>
            </a:r>
            <a:r>
              <a:rPr lang="ru-RU" sz="2200" dirty="0"/>
              <a:t> </a:t>
            </a:r>
            <a:r>
              <a:rPr lang="ru-RU" sz="2200" dirty="0" err="1"/>
              <a:t>місцевих</a:t>
            </a:r>
            <a:r>
              <a:rPr lang="ru-RU" sz="2200" dirty="0"/>
              <a:t> </a:t>
            </a:r>
            <a:r>
              <a:rPr lang="ru-RU" sz="2200" dirty="0" err="1"/>
              <a:t>питань</a:t>
            </a:r>
            <a:r>
              <a:rPr lang="ru-RU" sz="2200" dirty="0"/>
              <a:t> та </a:t>
            </a:r>
            <a:r>
              <a:rPr lang="ru-RU" sz="2200" dirty="0" err="1"/>
              <a:t>надання</a:t>
            </a:r>
            <a:r>
              <a:rPr lang="ru-RU" sz="2200" dirty="0"/>
              <a:t> </a:t>
            </a:r>
            <a:r>
              <a:rPr lang="ru-RU" sz="2200" dirty="0" err="1"/>
              <a:t>послуг</a:t>
            </a:r>
            <a:r>
              <a:rPr lang="ru-RU" sz="2200" dirty="0"/>
              <a:t> у </a:t>
            </a:r>
            <a:r>
              <a:rPr lang="ru-RU" sz="2200" dirty="0" err="1"/>
              <a:t>Вашій</a:t>
            </a:r>
            <a:r>
              <a:rPr lang="ru-RU" sz="2200" dirty="0"/>
              <a:t> </a:t>
            </a:r>
            <a:r>
              <a:rPr lang="ru-RU" sz="2200" dirty="0" err="1"/>
              <a:t>місцевій</a:t>
            </a:r>
            <a:r>
              <a:rPr lang="ru-RU" sz="2200" dirty="0"/>
              <a:t> </a:t>
            </a:r>
            <a:r>
              <a:rPr lang="ru-RU" sz="2200" dirty="0" err="1"/>
              <a:t>громаді</a:t>
            </a:r>
            <a:r>
              <a:rPr lang="ru-RU" sz="2200" dirty="0"/>
              <a:t>?</a:t>
            </a:r>
            <a:endParaRPr lang="uk-UA" sz="2200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/>
          </p:nvPr>
        </p:nvGraphicFramePr>
        <p:xfrm>
          <a:off x="179512" y="1477860"/>
          <a:ext cx="8659688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схвалюєте</a:t>
            </a:r>
            <a:r>
              <a:rPr lang="ru-RU" sz="2200" dirty="0"/>
              <a:t> Ви </a:t>
            </a:r>
            <a:r>
              <a:rPr lang="ru-RU" sz="2200" dirty="0" err="1"/>
              <a:t>призначення</a:t>
            </a:r>
            <a:r>
              <a:rPr lang="ru-RU" sz="2200" dirty="0"/>
              <a:t> </a:t>
            </a:r>
            <a:r>
              <a:rPr lang="ru-RU" sz="2200" dirty="0" err="1"/>
              <a:t>Геннадія</a:t>
            </a:r>
            <a:r>
              <a:rPr lang="ru-RU" sz="2200" dirty="0"/>
              <a:t> Москаля Головою </a:t>
            </a:r>
            <a:r>
              <a:rPr lang="ru-RU" sz="2200" dirty="0" err="1"/>
              <a:t>Закарпатської</a:t>
            </a:r>
            <a:r>
              <a:rPr lang="ru-RU" sz="2200" dirty="0"/>
              <a:t> </a:t>
            </a:r>
            <a:r>
              <a:rPr lang="ru-RU" sz="2200" dirty="0" err="1"/>
              <a:t>обласної</a:t>
            </a:r>
            <a:r>
              <a:rPr lang="ru-RU" sz="2200" dirty="0"/>
              <a:t> </a:t>
            </a:r>
            <a:r>
              <a:rPr lang="ru-RU" sz="2200" dirty="0" err="1"/>
              <a:t>державної</a:t>
            </a:r>
            <a:r>
              <a:rPr lang="ru-RU" sz="2200" dirty="0"/>
              <a:t> </a:t>
            </a:r>
            <a:r>
              <a:rPr lang="ru-RU" sz="2200" dirty="0" err="1"/>
              <a:t>адміністрації</a:t>
            </a:r>
            <a:r>
              <a:rPr lang="ru-RU" sz="2200" dirty="0"/>
              <a:t>?</a:t>
            </a:r>
            <a:endParaRPr lang="uk-UA" sz="2200" dirty="0"/>
          </a:p>
        </p:txBody>
      </p:sp>
      <p:graphicFrame>
        <p:nvGraphicFramePr>
          <p:cNvPr id="3" name="Chart 9"/>
          <p:cNvGraphicFramePr/>
          <p:nvPr>
            <p:extLst/>
          </p:nvPr>
        </p:nvGraphicFramePr>
        <p:xfrm>
          <a:off x="283220" y="1375794"/>
          <a:ext cx="8776889" cy="53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649"/>
                </a:solidFill>
              </a:rPr>
              <a:t>Суттєва зацікавленість </a:t>
            </a:r>
            <a:br>
              <a:rPr lang="uk-UA" dirty="0" smtClean="0">
                <a:solidFill>
                  <a:srgbClr val="002649"/>
                </a:solidFill>
              </a:rPr>
            </a:br>
            <a:r>
              <a:rPr lang="uk-UA" dirty="0" smtClean="0">
                <a:solidFill>
                  <a:srgbClr val="002649"/>
                </a:solidFill>
              </a:rPr>
              <a:t>до місцевих виборів 25 жовтня</a:t>
            </a:r>
            <a:endParaRPr lang="ru-RU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схвалюєте</a:t>
            </a:r>
            <a:r>
              <a:rPr lang="ru-RU" sz="2200" dirty="0"/>
              <a:t> Ви роботу…</a:t>
            </a:r>
            <a:endParaRPr lang="uk-UA" sz="2200" dirty="0"/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/>
          </p:nvPr>
        </p:nvGraphicFramePr>
        <p:xfrm>
          <a:off x="0" y="714356"/>
          <a:ext cx="9144000" cy="5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3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/>
              <a:t>На Вашу думку, яка сфера повинна бути </a:t>
            </a:r>
            <a:r>
              <a:rPr lang="ru-RU" sz="2200" dirty="0" err="1"/>
              <a:t>пріоритетом</a:t>
            </a:r>
            <a:r>
              <a:rPr lang="ru-RU" sz="2200" dirty="0"/>
              <a:t> для </a:t>
            </a:r>
            <a:r>
              <a:rPr lang="ru-RU" sz="2200" dirty="0" err="1"/>
              <a:t>роботи</a:t>
            </a:r>
            <a:r>
              <a:rPr lang="ru-RU" sz="2200" dirty="0"/>
              <a:t> </a:t>
            </a:r>
            <a:r>
              <a:rPr lang="ru-RU" sz="2200" dirty="0" err="1"/>
              <a:t>Голови</a:t>
            </a:r>
            <a:r>
              <a:rPr lang="ru-RU" sz="2200" dirty="0"/>
              <a:t> </a:t>
            </a:r>
            <a:r>
              <a:rPr lang="ru-RU" sz="2200" dirty="0" err="1" smtClean="0"/>
              <a:t>Закарпатської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обласної</a:t>
            </a:r>
            <a:r>
              <a:rPr lang="ru-RU" sz="2200" dirty="0" smtClean="0"/>
              <a:t> </a:t>
            </a:r>
            <a:r>
              <a:rPr lang="ru-RU" sz="2200" dirty="0" err="1"/>
              <a:t>державної</a:t>
            </a:r>
            <a:r>
              <a:rPr lang="ru-RU" sz="2200" dirty="0"/>
              <a:t> </a:t>
            </a:r>
            <a:r>
              <a:rPr lang="ru-RU" sz="2200" dirty="0" err="1"/>
              <a:t>адміністрації</a:t>
            </a:r>
            <a:r>
              <a:rPr lang="ru-RU" sz="2200" dirty="0"/>
              <a:t>? </a:t>
            </a:r>
            <a:endParaRPr lang="uk-UA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05273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649"/>
                </a:solidFill>
              </a:rPr>
              <a:t>Не більше трьох відповідей</a:t>
            </a:r>
            <a:endParaRPr lang="uk-UA" dirty="0">
              <a:solidFill>
                <a:srgbClr val="002649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0" y="1477860"/>
          <a:ext cx="8839200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3221" y="533001"/>
            <a:ext cx="8577558" cy="3037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У </a:t>
            </a:r>
            <a:r>
              <a:rPr lang="ru-RU" sz="2000" dirty="0" err="1"/>
              <a:t>липні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року у Мукачево </a:t>
            </a:r>
            <a:r>
              <a:rPr lang="ru-RU" sz="2000" dirty="0" err="1"/>
              <a:t>відбулися</a:t>
            </a:r>
            <a:r>
              <a:rPr lang="ru-RU" sz="2000" dirty="0"/>
              <a:t> </a:t>
            </a:r>
            <a:r>
              <a:rPr lang="ru-RU" sz="2000" dirty="0" err="1"/>
              <a:t>збройні</a:t>
            </a:r>
            <a:r>
              <a:rPr lang="ru-RU" sz="2000" dirty="0"/>
              <a:t> </a:t>
            </a:r>
            <a:r>
              <a:rPr lang="ru-RU" sz="2000" dirty="0" err="1"/>
              <a:t>простистояння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формуванням</a:t>
            </a:r>
            <a:r>
              <a:rPr lang="ru-RU" sz="2000" dirty="0"/>
              <a:t> «Правого Сектору» і </a:t>
            </a:r>
            <a:r>
              <a:rPr lang="ru-RU" sz="2000" dirty="0" err="1"/>
              <a:t>місцевої</a:t>
            </a:r>
            <a:r>
              <a:rPr lang="ru-RU" sz="2000" dirty="0"/>
              <a:t> </a:t>
            </a:r>
            <a:r>
              <a:rPr lang="ru-RU" sz="2000" dirty="0" err="1"/>
              <a:t>міліції</a:t>
            </a:r>
            <a:r>
              <a:rPr lang="ru-RU" sz="2000" dirty="0"/>
              <a:t>. На Вашу думку,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несе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в першу </a:t>
            </a:r>
            <a:r>
              <a:rPr lang="ru-RU" sz="2000" dirty="0" err="1"/>
              <a:t>чергу</a:t>
            </a:r>
            <a:r>
              <a:rPr lang="ru-RU" sz="2000" dirty="0"/>
              <a:t> за </a:t>
            </a:r>
            <a:r>
              <a:rPr lang="ru-RU" sz="2000" dirty="0" err="1"/>
              <a:t>події</a:t>
            </a:r>
            <a:r>
              <a:rPr lang="ru-RU" sz="2000" dirty="0"/>
              <a:t> в </a:t>
            </a:r>
            <a:r>
              <a:rPr lang="ru-RU" sz="2000" dirty="0" err="1"/>
              <a:t>Мукачевому</a:t>
            </a:r>
            <a:r>
              <a:rPr lang="ru-RU" sz="2000" dirty="0"/>
              <a:t>?</a:t>
            </a:r>
            <a:endParaRPr lang="uk-UA" sz="20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0" y="1477860"/>
          <a:ext cx="8839200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2"/>
          <p:cNvSpPr>
            <a:spLocks noGrp="1"/>
          </p:cNvSpPr>
          <p:nvPr>
            <p:ph type="body" sz="quarter" idx="13"/>
          </p:nvPr>
        </p:nvSpPr>
        <p:spPr>
          <a:xfrm>
            <a:off x="1015403" y="1208113"/>
            <a:ext cx="7113193" cy="420687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НЕ БІЛЬШЕ 3-Х ВІДПОВІДЕЙ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1666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відчуваєте</a:t>
            </a:r>
            <a:r>
              <a:rPr lang="ru-RU" sz="2200" dirty="0"/>
              <a:t> Ви, </a:t>
            </a:r>
            <a:r>
              <a:rPr lang="ru-RU" sz="2200" dirty="0" err="1"/>
              <a:t>що</a:t>
            </a:r>
            <a:r>
              <a:rPr lang="ru-RU" sz="2200" dirty="0"/>
              <a:t> на </a:t>
            </a:r>
            <a:r>
              <a:rPr lang="ru-RU" sz="2200" dirty="0" err="1"/>
              <a:t>громадян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, </a:t>
            </a:r>
            <a:r>
              <a:rPr lang="ru-RU" sz="2200" dirty="0" err="1"/>
              <a:t>рідною</a:t>
            </a:r>
            <a:r>
              <a:rPr lang="ru-RU" sz="2200" dirty="0"/>
              <a:t> </a:t>
            </a:r>
            <a:r>
              <a:rPr lang="ru-RU" sz="2200" dirty="0" err="1"/>
              <a:t>мовою</a:t>
            </a:r>
            <a:r>
              <a:rPr lang="ru-RU" sz="2200" dirty="0"/>
              <a:t> </a:t>
            </a:r>
            <a:r>
              <a:rPr lang="ru-RU" sz="2200" dirty="0" err="1"/>
              <a:t>яких</a:t>
            </a:r>
            <a:r>
              <a:rPr lang="ru-RU" sz="2200" dirty="0"/>
              <a:t> не є </a:t>
            </a:r>
            <a:r>
              <a:rPr lang="ru-RU" sz="2200" dirty="0" err="1"/>
              <a:t>українська</a:t>
            </a:r>
            <a:r>
              <a:rPr lang="ru-RU" sz="2200" dirty="0"/>
              <a:t>, </a:t>
            </a:r>
            <a:r>
              <a:rPr lang="ru-RU" sz="2200" dirty="0" err="1"/>
              <a:t>здійснюються</a:t>
            </a:r>
            <a:r>
              <a:rPr lang="ru-RU" sz="2200" dirty="0"/>
              <a:t> </a:t>
            </a:r>
            <a:r>
              <a:rPr lang="ru-RU" sz="2200" dirty="0" err="1"/>
              <a:t>тиск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погрози через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мову</a:t>
            </a:r>
            <a:r>
              <a:rPr lang="ru-RU" sz="2200" dirty="0"/>
              <a:t>?</a:t>
            </a:r>
            <a:endParaRPr lang="uk-UA" sz="2200" dirty="0"/>
          </a:p>
        </p:txBody>
      </p:sp>
      <p:graphicFrame>
        <p:nvGraphicFramePr>
          <p:cNvPr id="3" name="Chart 9"/>
          <p:cNvGraphicFramePr/>
          <p:nvPr>
            <p:extLst/>
          </p:nvPr>
        </p:nvGraphicFramePr>
        <p:xfrm>
          <a:off x="283220" y="1375794"/>
          <a:ext cx="8776889" cy="53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підтримуєте</a:t>
            </a:r>
            <a:r>
              <a:rPr lang="ru-RU" sz="2200" dirty="0"/>
              <a:t> Ви </a:t>
            </a:r>
            <a:r>
              <a:rPr lang="ru-RU" sz="2200" dirty="0" err="1"/>
              <a:t>рішення</a:t>
            </a:r>
            <a:r>
              <a:rPr lang="ru-RU" sz="2200" dirty="0"/>
              <a:t> </a:t>
            </a:r>
            <a:r>
              <a:rPr lang="ru-RU" sz="2200" dirty="0" err="1"/>
              <a:t>Російської</a:t>
            </a:r>
            <a:r>
              <a:rPr lang="ru-RU" sz="2200" dirty="0"/>
              <a:t> </a:t>
            </a:r>
            <a:r>
              <a:rPr lang="ru-RU" sz="2200" dirty="0" err="1"/>
              <a:t>Федерації</a:t>
            </a:r>
            <a:r>
              <a:rPr lang="ru-RU" sz="2200" dirty="0"/>
              <a:t> </a:t>
            </a:r>
            <a:r>
              <a:rPr lang="ru-RU" sz="2200" dirty="0" err="1"/>
              <a:t>надіслати</a:t>
            </a:r>
            <a:r>
              <a:rPr lang="ru-RU" sz="2200" dirty="0"/>
              <a:t> в </a:t>
            </a:r>
            <a:r>
              <a:rPr lang="ru-RU" sz="2200" dirty="0" err="1"/>
              <a:t>Україну</a:t>
            </a:r>
            <a:r>
              <a:rPr lang="ru-RU" sz="2200" dirty="0"/>
              <a:t> </a:t>
            </a:r>
            <a:r>
              <a:rPr lang="ru-RU" sz="2200" dirty="0" err="1"/>
              <a:t>свої</a:t>
            </a:r>
            <a:r>
              <a:rPr lang="ru-RU" sz="2200" dirty="0"/>
              <a:t> </a:t>
            </a:r>
            <a:r>
              <a:rPr lang="ru-RU" sz="2200" dirty="0" err="1"/>
              <a:t>війська</a:t>
            </a:r>
            <a:r>
              <a:rPr lang="ru-RU" sz="2200" dirty="0"/>
              <a:t> </a:t>
            </a:r>
            <a:r>
              <a:rPr lang="ru-RU" sz="2200" dirty="0" err="1"/>
              <a:t>задля</a:t>
            </a:r>
            <a:r>
              <a:rPr lang="ru-RU" sz="2200" dirty="0"/>
              <a:t> «</a:t>
            </a:r>
            <a:r>
              <a:rPr lang="ru-RU" sz="2200" dirty="0" err="1"/>
              <a:t>захисту</a:t>
            </a:r>
            <a:r>
              <a:rPr lang="ru-RU" sz="2200" dirty="0"/>
              <a:t> </a:t>
            </a:r>
            <a:r>
              <a:rPr lang="ru-RU" sz="2200" dirty="0" err="1"/>
              <a:t>російськомовного</a:t>
            </a:r>
            <a:r>
              <a:rPr lang="ru-RU" sz="2200" dirty="0"/>
              <a:t> </a:t>
            </a:r>
            <a:r>
              <a:rPr lang="ru-RU" sz="2200" dirty="0" err="1"/>
              <a:t>населення</a:t>
            </a:r>
            <a:r>
              <a:rPr lang="ru-RU" sz="2200" dirty="0"/>
              <a:t>»?</a:t>
            </a:r>
            <a:endParaRPr lang="uk-UA" sz="2200" dirty="0"/>
          </a:p>
        </p:txBody>
      </p:sp>
      <p:graphicFrame>
        <p:nvGraphicFramePr>
          <p:cNvPr id="3" name="Chart 9"/>
          <p:cNvGraphicFramePr/>
          <p:nvPr>
            <p:extLst/>
          </p:nvPr>
        </p:nvGraphicFramePr>
        <p:xfrm>
          <a:off x="283220" y="1375794"/>
          <a:ext cx="8776889" cy="53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/>
              <a:t>Як Ви </a:t>
            </a:r>
            <a:r>
              <a:rPr lang="ru-RU" sz="2200" dirty="0" err="1"/>
              <a:t>оцінюєте</a:t>
            </a:r>
            <a:r>
              <a:rPr lang="ru-RU" sz="2200" dirty="0"/>
              <a:t> </a:t>
            </a:r>
            <a:r>
              <a:rPr lang="ru-RU" sz="2200" dirty="0" err="1"/>
              <a:t>дії</a:t>
            </a:r>
            <a:r>
              <a:rPr lang="ru-RU" sz="2200" dirty="0"/>
              <a:t> </a:t>
            </a:r>
            <a:r>
              <a:rPr lang="ru-RU" sz="2200" dirty="0" err="1"/>
              <a:t>Росії</a:t>
            </a:r>
            <a:r>
              <a:rPr lang="ru-RU" sz="2200" dirty="0"/>
              <a:t>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Криму</a:t>
            </a:r>
            <a:r>
              <a:rPr lang="ru-RU" sz="2200" dirty="0"/>
              <a:t>?</a:t>
            </a:r>
            <a:endParaRPr lang="uk-UA" sz="2200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/>
          </p:nvPr>
        </p:nvGraphicFramePr>
        <p:xfrm>
          <a:off x="0" y="1477860"/>
          <a:ext cx="8839200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9"/>
          <p:cNvGraphicFramePr/>
          <p:nvPr>
            <p:extLst/>
          </p:nvPr>
        </p:nvGraphicFramePr>
        <p:xfrm>
          <a:off x="283220" y="1375794"/>
          <a:ext cx="8776889" cy="53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/>
              <a:t>На Вашу думку, </a:t>
            </a:r>
            <a:r>
              <a:rPr lang="ru-RU" sz="2200" dirty="0" err="1"/>
              <a:t>Україна</a:t>
            </a:r>
            <a:r>
              <a:rPr lang="ru-RU" sz="2200" dirty="0"/>
              <a:t> повинна …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4236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/>
              <a:t>На Вашу думку, </a:t>
            </a:r>
            <a:r>
              <a:rPr lang="ru-RU" sz="2200" dirty="0" err="1"/>
              <a:t>яким</a:t>
            </a:r>
            <a:r>
              <a:rPr lang="ru-RU" sz="2200" dirty="0"/>
              <a:t> повинен бути статус </a:t>
            </a:r>
            <a:r>
              <a:rPr lang="ru-RU" sz="2200" dirty="0" err="1"/>
              <a:t>Закарпаття</a:t>
            </a:r>
            <a:r>
              <a:rPr lang="ru-RU" sz="2200" dirty="0"/>
              <a:t>? </a:t>
            </a:r>
            <a:endParaRPr lang="uk-UA" sz="2200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/>
          </p:nvPr>
        </p:nvGraphicFramePr>
        <p:xfrm>
          <a:off x="0" y="1477860"/>
          <a:ext cx="8839200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/>
              <a:t>Як часто Ви </a:t>
            </a:r>
            <a:r>
              <a:rPr lang="ru-RU" sz="2200" dirty="0" err="1"/>
              <a:t>виїжджаєте</a:t>
            </a:r>
            <a:r>
              <a:rPr lang="ru-RU" sz="2200" dirty="0"/>
              <a:t> за </a:t>
            </a:r>
            <a:r>
              <a:rPr lang="ru-RU" sz="2200" dirty="0" err="1"/>
              <a:t>межі</a:t>
            </a:r>
            <a:r>
              <a:rPr lang="ru-RU" sz="2200" dirty="0"/>
              <a:t> </a:t>
            </a:r>
            <a:r>
              <a:rPr lang="ru-RU" sz="2200" dirty="0" err="1"/>
              <a:t>Закарпаття</a:t>
            </a:r>
            <a:r>
              <a:rPr lang="ru-RU" sz="2200" dirty="0"/>
              <a:t>?</a:t>
            </a:r>
            <a:endParaRPr lang="uk-UA" sz="2200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/>
          </p:nvPr>
        </p:nvGraphicFramePr>
        <p:xfrm>
          <a:off x="0" y="1477860"/>
          <a:ext cx="8839200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476672"/>
            <a:ext cx="8577558" cy="303711"/>
          </a:xfrm>
        </p:spPr>
        <p:txBody>
          <a:bodyPr>
            <a:noAutofit/>
          </a:bodyPr>
          <a:lstStyle/>
          <a:p>
            <a:pPr>
              <a:tabLst>
                <a:tab pos="2692400" algn="l"/>
              </a:tabLst>
            </a:pPr>
            <a:r>
              <a:rPr lang="ru-RU" sz="2200" dirty="0" err="1"/>
              <a:t>Куди</a:t>
            </a:r>
            <a:r>
              <a:rPr lang="ru-RU" sz="2200" dirty="0"/>
              <a:t> Ви </a:t>
            </a:r>
            <a:r>
              <a:rPr lang="ru-RU" sz="2200" dirty="0" err="1"/>
              <a:t>виїжджаєте</a:t>
            </a:r>
            <a:r>
              <a:rPr lang="ru-RU" sz="2200" dirty="0"/>
              <a:t> за </a:t>
            </a:r>
            <a:r>
              <a:rPr lang="ru-RU" sz="2200" dirty="0" err="1"/>
              <a:t>межі</a:t>
            </a:r>
            <a:r>
              <a:rPr lang="ru-RU" sz="2200" dirty="0"/>
              <a:t> </a:t>
            </a:r>
            <a:r>
              <a:rPr lang="ru-RU" sz="2200" dirty="0" err="1"/>
              <a:t>Закарпаття</a:t>
            </a:r>
            <a:r>
              <a:rPr lang="ru-RU" sz="2200" dirty="0"/>
              <a:t>?</a:t>
            </a:r>
            <a:endParaRPr lang="uk-UA" sz="2200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/>
          </p:nvPr>
        </p:nvGraphicFramePr>
        <p:xfrm>
          <a:off x="0" y="1477860"/>
          <a:ext cx="8839200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932783"/>
            <a:ext cx="8577558" cy="3037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00264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92400" algn="l"/>
              </a:tabLst>
            </a:pPr>
            <a:r>
              <a:rPr lang="ru-RU" sz="1600" dirty="0" err="1" smtClean="0">
                <a:latin typeface="+mn-lt"/>
              </a:rPr>
              <a:t>Можливо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декілька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відповідей</a:t>
            </a:r>
            <a:endParaRPr lang="uk-UA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85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sz="2200" dirty="0"/>
              <a:t>Наскільки ймовірним є Ваше голосування у наступних місцевих виборах?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Содержимое 9"/>
          <p:cNvGraphicFramePr>
            <a:graphicFrameLocks/>
          </p:cNvGraphicFramePr>
          <p:nvPr>
            <p:extLst/>
          </p:nvPr>
        </p:nvGraphicFramePr>
        <p:xfrm>
          <a:off x="0" y="980728"/>
          <a:ext cx="9144000" cy="5602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06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337177" y="805270"/>
          <a:ext cx="8496944" cy="586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228"/>
                <a:gridCol w="732495"/>
                <a:gridCol w="292998"/>
                <a:gridCol w="3442727"/>
                <a:gridCol w="732496"/>
              </a:tblGrid>
              <a:tr h="2533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Стать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Тип поселення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i="0" u="none" strike="noStrike" kern="1200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Чоловіки</a:t>
                      </a:r>
                      <a:endParaRPr lang="en-US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сто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i="0" u="none" strike="noStrike" kern="1200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Жінки</a:t>
                      </a:r>
                      <a:endParaRPr lang="en-US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Село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5335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Вік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Сектор зайнятості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1" i="0" u="none" strike="noStrike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18-35 років</a:t>
                      </a:r>
                      <a:endParaRPr lang="en-US" sz="1200" b="1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працюю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1" i="0" u="none" strike="noStrike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36-50 років</a:t>
                      </a:r>
                      <a:endParaRPr lang="en-US" sz="1200" b="1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У приватному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i="0" u="none" strike="noStrike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51років</a:t>
                      </a:r>
                      <a:r>
                        <a:rPr lang="uk-UA" sz="1200" b="1" i="0" u="none" strike="noStrike" baseline="0" dirty="0" smtClean="0">
                          <a:solidFill>
                            <a:srgbClr val="00264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і старше</a:t>
                      </a:r>
                      <a:endParaRPr lang="en-US" sz="1200" b="1" i="0" u="none" strike="noStrike" dirty="0" smtClean="0">
                        <a:solidFill>
                          <a:srgbClr val="00264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У державному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264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громадському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недержавному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5553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Освіта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Розмовляють мовою вдома</a:t>
                      </a:r>
                    </a:p>
                  </a:txBody>
                  <a:tcPr marL="9525" marR="9525" marT="9525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264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Початкова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Українською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Неповна середня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Рос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йською</a:t>
                      </a:r>
                      <a:endParaRPr lang="uk-UA" sz="1200" b="1" dirty="0" smtClean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Загальна середня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В 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вн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й м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українською 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російською</a:t>
                      </a: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Середня спец</a:t>
                      </a:r>
                      <a:r>
                        <a:rPr lang="en-US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uk-UA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альна</a:t>
                      </a:r>
                      <a:endParaRPr lang="uk-UA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В 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вн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й м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українською 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іншою мовою</a:t>
                      </a: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Неповна вища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В 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вн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й м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рос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йською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іншою мовою</a:t>
                      </a: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Вища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I</a:t>
                      </a:r>
                      <a:r>
                        <a:rPr lang="uk-UA" sz="1200" b="1" dirty="0" err="1" smtClean="0">
                          <a:solidFill>
                            <a:srgbClr val="002649"/>
                          </a:solidFill>
                          <a:latin typeface="+mn-lt"/>
                        </a:rPr>
                        <a:t>ншою</a:t>
                      </a:r>
                      <a:endParaRPr lang="uk-UA" sz="1200" b="1" dirty="0" smtClean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53355"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Рід</a:t>
                      </a:r>
                      <a:r>
                        <a:rPr lang="uk-UA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занять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Національність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Робітник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Українець</a:t>
                      </a:r>
                      <a:endParaRPr lang="ru-RU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Фермер/Селянин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Рос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янин</a:t>
                      </a:r>
                      <a:endParaRPr lang="ru-RU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Службовець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нше</a:t>
                      </a:r>
                      <a:endParaRPr lang="ru-RU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Виконавча влада середньої/вищої</a:t>
                      </a:r>
                      <a:r>
                        <a:rPr lang="uk-UA" sz="1200" b="1" baseline="0" dirty="0" smtClean="0">
                          <a:solidFill>
                            <a:srgbClr val="002649"/>
                          </a:solidFill>
                          <a:latin typeface="+mn-lt"/>
                        </a:rPr>
                        <a:t> ланки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Важко</a:t>
                      </a:r>
                      <a:r>
                        <a:rPr lang="ru-R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в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дпов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сти</a:t>
                      </a:r>
                      <a:r>
                        <a:rPr lang="ru-R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Немає</a:t>
                      </a:r>
                      <a:r>
                        <a:rPr lang="ru-R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в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дпов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en-AU" sz="1200" b="1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lang="en-AU" sz="1200" b="1" i="0" u="none" strike="noStrike" kern="1200" dirty="0">
                        <a:solidFill>
                          <a:srgbClr val="00264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Пенсіонер (не працює)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Членство в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якій-небудь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полiтичній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партiї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чи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недержавній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органiзацiї</a:t>
                      </a:r>
                      <a:endParaRPr lang="uk-UA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Студент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i="0" dirty="0" smtClean="0">
                          <a:solidFill>
                            <a:srgbClr val="002649"/>
                          </a:solidFill>
                        </a:rPr>
                        <a:t>Ні</a:t>
                      </a:r>
                      <a:endParaRPr lang="uk-UA" sz="1200" b="1" i="0" dirty="0">
                        <a:solidFill>
                          <a:srgbClr val="002649"/>
                        </a:solidFill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Домогосподарка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i="0" dirty="0" smtClean="0">
                          <a:solidFill>
                            <a:srgbClr val="002649"/>
                          </a:solidFill>
                        </a:rPr>
                        <a:t>Член партії</a:t>
                      </a:r>
                      <a:endParaRPr lang="uk-UA" sz="1200" b="1" i="0" dirty="0">
                        <a:solidFill>
                          <a:srgbClr val="002649"/>
                        </a:solidFill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Безробітний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200" b="1" i="0" dirty="0" smtClean="0">
                          <a:solidFill>
                            <a:srgbClr val="002649"/>
                          </a:solidFill>
                        </a:rPr>
                        <a:t>Член громадської, недержавної</a:t>
                      </a:r>
                      <a:r>
                        <a:rPr lang="uk-UA" sz="1200" b="1" i="0" baseline="0" dirty="0" smtClean="0">
                          <a:solidFill>
                            <a:srgbClr val="002649"/>
                          </a:solidFill>
                        </a:rPr>
                        <a:t> організації</a:t>
                      </a:r>
                      <a:endParaRPr lang="uk-UA" sz="1200" b="1" i="0" dirty="0">
                        <a:solidFill>
                          <a:srgbClr val="002649"/>
                        </a:solidFill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2059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649"/>
                          </a:solidFill>
                          <a:latin typeface="+mn-lt"/>
                        </a:rPr>
                        <a:t>Інше</a:t>
                      </a:r>
                      <a:endParaRPr lang="uk-UA" sz="1200" b="1" dirty="0">
                        <a:solidFill>
                          <a:srgbClr val="002649"/>
                        </a:solidFill>
                        <a:latin typeface="+mn-lt"/>
                      </a:endParaRPr>
                    </a:p>
                  </a:txBody>
                  <a:tcPr marL="7200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337654"/>
              </p:ext>
            </p:extLst>
          </p:nvPr>
        </p:nvGraphicFramePr>
        <p:xfrm>
          <a:off x="467544" y="980728"/>
          <a:ext cx="8339279" cy="442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3047"/>
                <a:gridCol w="1516232"/>
              </a:tblGrid>
              <a:tr h="23937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Ф</a:t>
                      </a:r>
                      <a:r>
                        <a:rPr lang="en-A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uk-UA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нансовий</a:t>
                      </a:r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стан с</a:t>
                      </a:r>
                      <a:r>
                        <a:rPr lang="en-A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uk-UA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м'ї</a:t>
                      </a:r>
                      <a:endParaRPr lang="uk-UA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Змушен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A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економити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харчуванн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A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Вистачає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харчування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. Для покупки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одягу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взуття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потрібно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назбирати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позичити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4065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Вистачає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харчування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необхідний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одяг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взуття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. Для таких покупок як хороший костюм,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мобільний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телефон,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пилосос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потрібно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назбирати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позичити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4065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Вистачає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харчування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одяг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взуття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покупки. Але для покупки дорогих речей (таких як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пральна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машинка, холодильник)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потрібно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назбирати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позичити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4065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Вистачає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харчування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одяг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взуття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дорогі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покупки. Для таких покупок як машина, квартира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потрібно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назбирати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позичити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Важко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дпов</a:t>
                      </a:r>
                      <a:r>
                        <a:rPr lang="en-A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 err="1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сти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393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Релігія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Православний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(УПЦ КП)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Православний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(УПЦ </a:t>
                      </a:r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МП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Греко-католик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Католик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Протестант</a:t>
                      </a: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Атеїст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Вiрю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в Бога, але не належу до </a:t>
                      </a:r>
                      <a:r>
                        <a:rPr lang="ru-RU" sz="1200" b="1" kern="1200" dirty="0" err="1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певної</a:t>
                      </a:r>
                      <a:r>
                        <a:rPr lang="ru-RU" sz="1200" b="1" kern="1200" dirty="0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конфесії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нше</a:t>
                      </a:r>
                      <a:endParaRPr lang="ru-RU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 знаю / 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Немає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en-US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дпов</a:t>
                      </a:r>
                      <a:r>
                        <a:rPr lang="en-US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en-US" sz="1200" b="1" kern="1200" dirty="0" err="1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200" b="1" kern="1200" dirty="0">
                        <a:solidFill>
                          <a:srgbClr val="0026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rgbClr val="002649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E7E8E9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02649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t="12795" r="11253" b="8918"/>
          <a:stretch/>
        </p:blipFill>
        <p:spPr>
          <a:xfrm>
            <a:off x="788564" y="4957894"/>
            <a:ext cx="2074986" cy="1828800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41" y="4797152"/>
            <a:ext cx="2136441" cy="1820504"/>
          </a:xfrm>
          <a:prstGeom prst="rect">
            <a:avLst/>
          </a:prstGeom>
        </p:spPr>
      </p:pic>
      <p:pic>
        <p:nvPicPr>
          <p:cNvPr id="3178" name="Picture 106" descr="F:\nissan\Лого\Logo RG png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57894"/>
            <a:ext cx="1822930" cy="164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27584" y="1136105"/>
            <a:ext cx="3312367" cy="4206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uk-UA" dirty="0">
                <a:solidFill>
                  <a:srgbClr val="002649"/>
                </a:solidFill>
              </a:rPr>
              <a:t>Вік, стать, регіони</a:t>
            </a:r>
            <a:endParaRPr lang="ru-RU" dirty="0">
              <a:solidFill>
                <a:srgbClr val="00264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221" y="460993"/>
            <a:ext cx="8577558" cy="3037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 err="1"/>
              <a:t>Наскільки</a:t>
            </a:r>
            <a:r>
              <a:rPr lang="ru-RU" sz="2200" dirty="0"/>
              <a:t> </a:t>
            </a:r>
            <a:r>
              <a:rPr lang="ru-RU" sz="2200" dirty="0" err="1"/>
              <a:t>ймовірним</a:t>
            </a:r>
            <a:r>
              <a:rPr lang="ru-RU" sz="2200" dirty="0"/>
              <a:t> є Ваше </a:t>
            </a:r>
            <a:r>
              <a:rPr lang="ru-RU" sz="2200" dirty="0" err="1"/>
              <a:t>голосування</a:t>
            </a:r>
            <a:r>
              <a:rPr lang="ru-RU" sz="2200" dirty="0"/>
              <a:t> у </a:t>
            </a:r>
            <a:r>
              <a:rPr lang="ru-RU" sz="2200" dirty="0" err="1"/>
              <a:t>наступних</a:t>
            </a:r>
            <a:r>
              <a:rPr lang="ru-RU" sz="2200" dirty="0"/>
              <a:t> </a:t>
            </a:r>
            <a:r>
              <a:rPr lang="ru-RU" sz="2200" dirty="0" err="1"/>
              <a:t>місцевих</a:t>
            </a:r>
            <a:r>
              <a:rPr lang="ru-RU" sz="2200" dirty="0"/>
              <a:t> </a:t>
            </a:r>
            <a:r>
              <a:rPr lang="ru-RU" sz="2200" dirty="0" err="1"/>
              <a:t>виборах</a:t>
            </a:r>
            <a:r>
              <a:rPr lang="ru-RU" sz="2200" dirty="0"/>
              <a:t>?</a:t>
            </a:r>
            <a:endParaRPr lang="en-US" sz="2200" dirty="0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07504" y="1484784"/>
          <a:ext cx="4104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4283968" y="1628800"/>
          <a:ext cx="484481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Текст 2"/>
          <p:cNvSpPr txBox="1">
            <a:spLocks/>
          </p:cNvSpPr>
          <p:nvPr/>
        </p:nvSpPr>
        <p:spPr>
          <a:xfrm>
            <a:off x="6084168" y="1136104"/>
            <a:ext cx="3024335" cy="42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>
                <a:solidFill>
                  <a:srgbClr val="002649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dirty="0"/>
              <a:t>Політичні симпатії</a:t>
            </a:r>
            <a:endParaRPr lang="ru-RU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65204"/>
            <a:ext cx="2057400" cy="365125"/>
          </a:xfrm>
        </p:spPr>
        <p:txBody>
          <a:bodyPr/>
          <a:lstStyle/>
          <a:p>
            <a:fld id="{9142FD54-3F4D-4897-80C4-103D37C5A9F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1" y="533001"/>
            <a:ext cx="8577558" cy="3037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 err="1"/>
              <a:t>Якби</a:t>
            </a:r>
            <a:r>
              <a:rPr lang="ru-RU" sz="2200" dirty="0"/>
              <a:t> </a:t>
            </a:r>
            <a:r>
              <a:rPr lang="ru-RU" sz="2200" dirty="0" err="1"/>
              <a:t>парламентські</a:t>
            </a:r>
            <a:r>
              <a:rPr lang="ru-RU" sz="2200" dirty="0"/>
              <a:t> </a:t>
            </a:r>
            <a:r>
              <a:rPr lang="ru-RU" sz="2200" dirty="0" err="1"/>
              <a:t>вибори</a:t>
            </a:r>
            <a:r>
              <a:rPr lang="ru-RU" sz="2200" dirty="0"/>
              <a:t> </a:t>
            </a:r>
            <a:r>
              <a:rPr lang="ru-RU" sz="2200" dirty="0" err="1"/>
              <a:t>проводилися</a:t>
            </a:r>
            <a:r>
              <a:rPr lang="ru-RU" sz="2200" dirty="0"/>
              <a:t> </a:t>
            </a:r>
            <a:r>
              <a:rPr lang="ru-RU" sz="2200" dirty="0" err="1"/>
              <a:t>наступної</a:t>
            </a:r>
            <a:r>
              <a:rPr lang="ru-RU" sz="2200" dirty="0"/>
              <a:t> </a:t>
            </a:r>
            <a:r>
              <a:rPr lang="ru-RU" sz="2200" dirty="0" err="1"/>
              <a:t>неділі</a:t>
            </a:r>
            <a:r>
              <a:rPr lang="ru-RU" sz="2200" dirty="0"/>
              <a:t>, а </a:t>
            </a:r>
            <a:r>
              <a:rPr lang="ru-RU" sz="2200" dirty="0" err="1"/>
              <a:t>виборчий</a:t>
            </a:r>
            <a:r>
              <a:rPr lang="ru-RU" sz="2200" dirty="0"/>
              <a:t> список </a:t>
            </a:r>
            <a:r>
              <a:rPr lang="ru-RU" sz="2200" dirty="0" err="1"/>
              <a:t>виглядав</a:t>
            </a:r>
            <a:r>
              <a:rPr lang="ru-RU" sz="2200" dirty="0"/>
              <a:t> </a:t>
            </a:r>
            <a:r>
              <a:rPr lang="ru-RU" sz="2200" dirty="0" err="1"/>
              <a:t>би</a:t>
            </a:r>
            <a:r>
              <a:rPr lang="ru-RU" sz="2200" dirty="0"/>
              <a:t> так, за яку </a:t>
            </a:r>
            <a:r>
              <a:rPr lang="ru-RU" sz="2200" dirty="0" err="1"/>
              <a:t>політичну</a:t>
            </a:r>
            <a:r>
              <a:rPr lang="ru-RU" sz="2200" dirty="0"/>
              <a:t> </a:t>
            </a:r>
            <a:r>
              <a:rPr lang="ru-RU" sz="2200" dirty="0" err="1"/>
              <a:t>партію</a:t>
            </a:r>
            <a:r>
              <a:rPr lang="ru-RU" sz="2200" dirty="0"/>
              <a:t> Ви </a:t>
            </a:r>
            <a:r>
              <a:rPr lang="ru-RU" sz="2200" dirty="0" err="1"/>
              <a:t>би</a:t>
            </a:r>
            <a:r>
              <a:rPr lang="ru-RU" sz="2200" dirty="0"/>
              <a:t> </a:t>
            </a:r>
            <a:r>
              <a:rPr lang="ru-RU" sz="2200" dirty="0" err="1"/>
              <a:t>проголосували</a:t>
            </a:r>
            <a:r>
              <a:rPr lang="ru-RU" sz="2200" dirty="0"/>
              <a:t>?</a:t>
            </a:r>
            <a:endParaRPr lang="uk-UA" sz="22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0" y="1477860"/>
          <a:ext cx="8839200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2"/>
          <p:cNvSpPr>
            <a:spLocks noGrp="1"/>
          </p:cNvSpPr>
          <p:nvPr>
            <p:ph type="body" sz="quarter" idx="13"/>
          </p:nvPr>
        </p:nvSpPr>
        <p:spPr>
          <a:xfrm>
            <a:off x="1015403" y="1208113"/>
            <a:ext cx="7113193" cy="4206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rgbClr val="002649"/>
                </a:solidFill>
              </a:rPr>
              <a:t>Серед тих, хто буде голосувати</a:t>
            </a:r>
            <a:endParaRPr lang="uk-UA" sz="1400" dirty="0">
              <a:solidFill>
                <a:srgbClr val="002649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7086600" y="64652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42FD54-3F4D-4897-80C4-103D37C5A9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3221" y="533001"/>
            <a:ext cx="8577558" cy="3037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 err="1"/>
              <a:t>Якби</a:t>
            </a:r>
            <a:r>
              <a:rPr lang="ru-RU" sz="2200" dirty="0"/>
              <a:t> </a:t>
            </a:r>
            <a:r>
              <a:rPr lang="ru-RU" sz="2200" dirty="0" err="1"/>
              <a:t>парламентські</a:t>
            </a:r>
            <a:r>
              <a:rPr lang="ru-RU" sz="2200" dirty="0"/>
              <a:t> </a:t>
            </a:r>
            <a:r>
              <a:rPr lang="ru-RU" sz="2200" dirty="0" err="1"/>
              <a:t>вибори</a:t>
            </a:r>
            <a:r>
              <a:rPr lang="ru-RU" sz="2200" dirty="0"/>
              <a:t> </a:t>
            </a:r>
            <a:r>
              <a:rPr lang="ru-RU" sz="2200" dirty="0" err="1"/>
              <a:t>проводилися</a:t>
            </a:r>
            <a:r>
              <a:rPr lang="ru-RU" sz="2200" dirty="0"/>
              <a:t> </a:t>
            </a:r>
            <a:r>
              <a:rPr lang="ru-RU" sz="2200" dirty="0" err="1"/>
              <a:t>наступної</a:t>
            </a:r>
            <a:r>
              <a:rPr lang="ru-RU" sz="2200" dirty="0"/>
              <a:t> </a:t>
            </a:r>
            <a:r>
              <a:rPr lang="ru-RU" sz="2200" dirty="0" err="1"/>
              <a:t>неділі</a:t>
            </a:r>
            <a:r>
              <a:rPr lang="ru-RU" sz="2200" dirty="0"/>
              <a:t>, а </a:t>
            </a:r>
            <a:r>
              <a:rPr lang="ru-RU" sz="2200" dirty="0" err="1"/>
              <a:t>виборчий</a:t>
            </a:r>
            <a:r>
              <a:rPr lang="ru-RU" sz="2200" dirty="0"/>
              <a:t> список </a:t>
            </a:r>
            <a:r>
              <a:rPr lang="ru-RU" sz="2200" dirty="0" err="1"/>
              <a:t>виглядав</a:t>
            </a:r>
            <a:r>
              <a:rPr lang="ru-RU" sz="2200" dirty="0"/>
              <a:t> </a:t>
            </a:r>
            <a:r>
              <a:rPr lang="ru-RU" sz="2200" dirty="0" err="1"/>
              <a:t>би</a:t>
            </a:r>
            <a:r>
              <a:rPr lang="ru-RU" sz="2200" dirty="0"/>
              <a:t> так, за яку </a:t>
            </a:r>
            <a:r>
              <a:rPr lang="ru-RU" sz="2200" dirty="0" err="1"/>
              <a:t>політичну</a:t>
            </a:r>
            <a:r>
              <a:rPr lang="ru-RU" sz="2200" dirty="0"/>
              <a:t> </a:t>
            </a:r>
            <a:r>
              <a:rPr lang="ru-RU" sz="2200" dirty="0" err="1"/>
              <a:t>партію</a:t>
            </a:r>
            <a:r>
              <a:rPr lang="ru-RU" sz="2200" dirty="0"/>
              <a:t> Ви </a:t>
            </a:r>
            <a:r>
              <a:rPr lang="ru-RU" sz="2200" dirty="0" err="1"/>
              <a:t>би</a:t>
            </a:r>
            <a:r>
              <a:rPr lang="ru-RU" sz="2200" dirty="0"/>
              <a:t> </a:t>
            </a:r>
            <a:r>
              <a:rPr lang="ru-RU" sz="2200" dirty="0" err="1"/>
              <a:t>проголосували</a:t>
            </a:r>
            <a:r>
              <a:rPr lang="ru-RU" sz="2200" dirty="0"/>
              <a:t>?</a:t>
            </a:r>
            <a:endParaRPr lang="uk-UA" sz="2200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1015403" y="1208113"/>
            <a:ext cx="7113193" cy="420687"/>
          </a:xfrm>
        </p:spPr>
        <p:txBody>
          <a:bodyPr>
            <a:normAutofit/>
          </a:bodyPr>
          <a:lstStyle/>
          <a:p>
            <a:r>
              <a:rPr lang="uk-UA" sz="1400" dirty="0" smtClean="0"/>
              <a:t>Серед всіх опитаних</a:t>
            </a:r>
            <a:endParaRPr lang="uk-UA" sz="1400" dirty="0"/>
          </a:p>
        </p:txBody>
      </p:sp>
      <p:pic>
        <p:nvPicPr>
          <p:cNvPr id="7" name="Picture 2" descr="F:\nissan\омнибус\2015\07 IRI\Звіти\карта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2" y="1517606"/>
            <a:ext cx="7868601" cy="53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/>
          </p:nvPr>
        </p:nvGraphicFramePr>
        <p:xfrm>
          <a:off x="-80346" y="1998132"/>
          <a:ext cx="3338748" cy="243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2843808" y="3976153"/>
          <a:ext cx="3475829" cy="248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/>
          </p:nvPr>
        </p:nvGraphicFramePr>
        <p:xfrm>
          <a:off x="5994695" y="2564904"/>
          <a:ext cx="3183106" cy="207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3258402" y="1555969"/>
          <a:ext cx="3185806" cy="230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9632" y="144478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649"/>
                </a:solidFill>
              </a:rPr>
              <a:t>ЗАХІД</a:t>
            </a:r>
            <a:endParaRPr lang="ru-RU" b="1" dirty="0">
              <a:solidFill>
                <a:srgbClr val="00264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141277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649"/>
                </a:solidFill>
              </a:rPr>
              <a:t>ЦЕНТР</a:t>
            </a:r>
            <a:endParaRPr lang="ru-RU" b="1" dirty="0">
              <a:solidFill>
                <a:srgbClr val="00264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7338" y="1925301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649"/>
                </a:solidFill>
              </a:rPr>
              <a:t>СХІД</a:t>
            </a:r>
            <a:endParaRPr lang="ru-RU" b="1" dirty="0">
              <a:solidFill>
                <a:srgbClr val="00264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3974" y="5157192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649"/>
                </a:solidFill>
              </a:rPr>
              <a:t>ПІВДЕНЬ</a:t>
            </a:r>
            <a:endParaRPr lang="ru-RU" b="1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rgbClr val="002649"/>
                </a:solidFill>
              </a:rPr>
              <a:t>Незадоволення </a:t>
            </a:r>
            <a:br>
              <a:rPr lang="uk-UA" dirty="0" smtClean="0">
                <a:solidFill>
                  <a:srgbClr val="002649"/>
                </a:solidFill>
              </a:rPr>
            </a:br>
            <a:r>
              <a:rPr lang="uk-UA" dirty="0" smtClean="0">
                <a:solidFill>
                  <a:srgbClr val="002649"/>
                </a:solidFill>
              </a:rPr>
              <a:t>темпом реформ триває</a:t>
            </a:r>
            <a:endParaRPr lang="en-US" dirty="0">
              <a:solidFill>
                <a:srgbClr val="002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I Presentation">
  <a:themeElements>
    <a:clrScheme name="IRI Presentation Colors">
      <a:dk1>
        <a:srgbClr val="002649"/>
      </a:dk1>
      <a:lt1>
        <a:srgbClr val="FFFFFF"/>
      </a:lt1>
      <a:dk2>
        <a:srgbClr val="002649"/>
      </a:dk2>
      <a:lt2>
        <a:srgbClr val="FFFFFF"/>
      </a:lt2>
      <a:accent1>
        <a:srgbClr val="002649"/>
      </a:accent1>
      <a:accent2>
        <a:srgbClr val="A32638"/>
      </a:accent2>
      <a:accent3>
        <a:srgbClr val="ADADB0"/>
      </a:accent3>
      <a:accent4>
        <a:srgbClr val="77787B"/>
      </a:accent4>
      <a:accent5>
        <a:srgbClr val="000000"/>
      </a:accent5>
      <a:accent6>
        <a:srgbClr val="8496B0"/>
      </a:accent6>
      <a:hlink>
        <a:srgbClr val="A32638"/>
      </a:hlink>
      <a:folHlink>
        <a:srgbClr val="77787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RI Presentation">
  <a:themeElements>
    <a:clrScheme name="IRI Presentation Colors">
      <a:dk1>
        <a:srgbClr val="002649"/>
      </a:dk1>
      <a:lt1>
        <a:srgbClr val="FFFFFF"/>
      </a:lt1>
      <a:dk2>
        <a:srgbClr val="002649"/>
      </a:dk2>
      <a:lt2>
        <a:srgbClr val="FFFFFF"/>
      </a:lt2>
      <a:accent1>
        <a:srgbClr val="002649"/>
      </a:accent1>
      <a:accent2>
        <a:srgbClr val="A32638"/>
      </a:accent2>
      <a:accent3>
        <a:srgbClr val="ADADB0"/>
      </a:accent3>
      <a:accent4>
        <a:srgbClr val="77787B"/>
      </a:accent4>
      <a:accent5>
        <a:srgbClr val="000000"/>
      </a:accent5>
      <a:accent6>
        <a:srgbClr val="8496B0"/>
      </a:accent6>
      <a:hlink>
        <a:srgbClr val="A32638"/>
      </a:hlink>
      <a:folHlink>
        <a:srgbClr val="77787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IRI Presentation">
  <a:themeElements>
    <a:clrScheme name="IRI Presentation Colors">
      <a:dk1>
        <a:srgbClr val="002649"/>
      </a:dk1>
      <a:lt1>
        <a:srgbClr val="FFFFFF"/>
      </a:lt1>
      <a:dk2>
        <a:srgbClr val="002649"/>
      </a:dk2>
      <a:lt2>
        <a:srgbClr val="FFFFFF"/>
      </a:lt2>
      <a:accent1>
        <a:srgbClr val="002649"/>
      </a:accent1>
      <a:accent2>
        <a:srgbClr val="A32638"/>
      </a:accent2>
      <a:accent3>
        <a:srgbClr val="ADADB0"/>
      </a:accent3>
      <a:accent4>
        <a:srgbClr val="77787B"/>
      </a:accent4>
      <a:accent5>
        <a:srgbClr val="000000"/>
      </a:accent5>
      <a:accent6>
        <a:srgbClr val="8496B0"/>
      </a:accent6>
      <a:hlink>
        <a:srgbClr val="A32638"/>
      </a:hlink>
      <a:folHlink>
        <a:srgbClr val="77787B"/>
      </a:folHlink>
    </a:clrScheme>
    <a:fontScheme name="IRI Fo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IRI Presentation">
  <a:themeElements>
    <a:clrScheme name="IRI Presentation Colors">
      <a:dk1>
        <a:srgbClr val="002649"/>
      </a:dk1>
      <a:lt1>
        <a:srgbClr val="FFFFFF"/>
      </a:lt1>
      <a:dk2>
        <a:srgbClr val="002649"/>
      </a:dk2>
      <a:lt2>
        <a:srgbClr val="FFFFFF"/>
      </a:lt2>
      <a:accent1>
        <a:srgbClr val="002649"/>
      </a:accent1>
      <a:accent2>
        <a:srgbClr val="A32638"/>
      </a:accent2>
      <a:accent3>
        <a:srgbClr val="ADADB0"/>
      </a:accent3>
      <a:accent4>
        <a:srgbClr val="77787B"/>
      </a:accent4>
      <a:accent5>
        <a:srgbClr val="000000"/>
      </a:accent5>
      <a:accent6>
        <a:srgbClr val="8496B0"/>
      </a:accent6>
      <a:hlink>
        <a:srgbClr val="A32638"/>
      </a:hlink>
      <a:folHlink>
        <a:srgbClr val="77787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RI Presentation Colors">
    <a:dk1>
      <a:srgbClr val="002649"/>
    </a:dk1>
    <a:lt1>
      <a:srgbClr val="FFFFFF"/>
    </a:lt1>
    <a:dk2>
      <a:srgbClr val="002649"/>
    </a:dk2>
    <a:lt2>
      <a:srgbClr val="FFFFFF"/>
    </a:lt2>
    <a:accent1>
      <a:srgbClr val="002649"/>
    </a:accent1>
    <a:accent2>
      <a:srgbClr val="A32638"/>
    </a:accent2>
    <a:accent3>
      <a:srgbClr val="ADADB0"/>
    </a:accent3>
    <a:accent4>
      <a:srgbClr val="77787B"/>
    </a:accent4>
    <a:accent5>
      <a:srgbClr val="000000"/>
    </a:accent5>
    <a:accent6>
      <a:srgbClr val="8496B0"/>
    </a:accent6>
    <a:hlink>
      <a:srgbClr val="A32638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IRI Presentation Colors">
    <a:dk1>
      <a:srgbClr val="002649"/>
    </a:dk1>
    <a:lt1>
      <a:srgbClr val="FFFFFF"/>
    </a:lt1>
    <a:dk2>
      <a:srgbClr val="002649"/>
    </a:dk2>
    <a:lt2>
      <a:srgbClr val="FFFFFF"/>
    </a:lt2>
    <a:accent1>
      <a:srgbClr val="002649"/>
    </a:accent1>
    <a:accent2>
      <a:srgbClr val="A32638"/>
    </a:accent2>
    <a:accent3>
      <a:srgbClr val="ADADB0"/>
    </a:accent3>
    <a:accent4>
      <a:srgbClr val="77787B"/>
    </a:accent4>
    <a:accent5>
      <a:srgbClr val="000000"/>
    </a:accent5>
    <a:accent6>
      <a:srgbClr val="8496B0"/>
    </a:accent6>
    <a:hlink>
      <a:srgbClr val="A32638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IRI Presentation Colors">
    <a:dk1>
      <a:srgbClr val="002649"/>
    </a:dk1>
    <a:lt1>
      <a:srgbClr val="FFFFFF"/>
    </a:lt1>
    <a:dk2>
      <a:srgbClr val="002649"/>
    </a:dk2>
    <a:lt2>
      <a:srgbClr val="FFFFFF"/>
    </a:lt2>
    <a:accent1>
      <a:srgbClr val="002649"/>
    </a:accent1>
    <a:accent2>
      <a:srgbClr val="A32638"/>
    </a:accent2>
    <a:accent3>
      <a:srgbClr val="ADADB0"/>
    </a:accent3>
    <a:accent4>
      <a:srgbClr val="77787B"/>
    </a:accent4>
    <a:accent5>
      <a:srgbClr val="000000"/>
    </a:accent5>
    <a:accent6>
      <a:srgbClr val="8496B0"/>
    </a:accent6>
    <a:hlink>
      <a:srgbClr val="A32638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RI Presentation Colors">
    <a:dk1>
      <a:srgbClr val="002649"/>
    </a:dk1>
    <a:lt1>
      <a:srgbClr val="FFFFFF"/>
    </a:lt1>
    <a:dk2>
      <a:srgbClr val="002649"/>
    </a:dk2>
    <a:lt2>
      <a:srgbClr val="FFFFFF"/>
    </a:lt2>
    <a:accent1>
      <a:srgbClr val="002649"/>
    </a:accent1>
    <a:accent2>
      <a:srgbClr val="A32638"/>
    </a:accent2>
    <a:accent3>
      <a:srgbClr val="ADADB0"/>
    </a:accent3>
    <a:accent4>
      <a:srgbClr val="77787B"/>
    </a:accent4>
    <a:accent5>
      <a:srgbClr val="000000"/>
    </a:accent5>
    <a:accent6>
      <a:srgbClr val="8496B0"/>
    </a:accent6>
    <a:hlink>
      <a:srgbClr val="A32638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RI Presentation Colors">
    <a:dk1>
      <a:srgbClr val="002649"/>
    </a:dk1>
    <a:lt1>
      <a:srgbClr val="FFFFFF"/>
    </a:lt1>
    <a:dk2>
      <a:srgbClr val="002649"/>
    </a:dk2>
    <a:lt2>
      <a:srgbClr val="FFFFFF"/>
    </a:lt2>
    <a:accent1>
      <a:srgbClr val="002649"/>
    </a:accent1>
    <a:accent2>
      <a:srgbClr val="A32638"/>
    </a:accent2>
    <a:accent3>
      <a:srgbClr val="ADADB0"/>
    </a:accent3>
    <a:accent4>
      <a:srgbClr val="77787B"/>
    </a:accent4>
    <a:accent5>
      <a:srgbClr val="000000"/>
    </a:accent5>
    <a:accent6>
      <a:srgbClr val="8496B0"/>
    </a:accent6>
    <a:hlink>
      <a:srgbClr val="A32638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IRI Presentation Colors">
    <a:dk1>
      <a:srgbClr val="002649"/>
    </a:dk1>
    <a:lt1>
      <a:srgbClr val="FFFFFF"/>
    </a:lt1>
    <a:dk2>
      <a:srgbClr val="002649"/>
    </a:dk2>
    <a:lt2>
      <a:srgbClr val="FFFFFF"/>
    </a:lt2>
    <a:accent1>
      <a:srgbClr val="002649"/>
    </a:accent1>
    <a:accent2>
      <a:srgbClr val="A32638"/>
    </a:accent2>
    <a:accent3>
      <a:srgbClr val="ADADB0"/>
    </a:accent3>
    <a:accent4>
      <a:srgbClr val="77787B"/>
    </a:accent4>
    <a:accent5>
      <a:srgbClr val="000000"/>
    </a:accent5>
    <a:accent6>
      <a:srgbClr val="8496B0"/>
    </a:accent6>
    <a:hlink>
      <a:srgbClr val="A32638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IRI Presentation Colors">
    <a:dk1>
      <a:srgbClr val="002649"/>
    </a:dk1>
    <a:lt1>
      <a:srgbClr val="FFFFFF"/>
    </a:lt1>
    <a:dk2>
      <a:srgbClr val="002649"/>
    </a:dk2>
    <a:lt2>
      <a:srgbClr val="FFFFFF"/>
    </a:lt2>
    <a:accent1>
      <a:srgbClr val="002649"/>
    </a:accent1>
    <a:accent2>
      <a:srgbClr val="A32638"/>
    </a:accent2>
    <a:accent3>
      <a:srgbClr val="ADADB0"/>
    </a:accent3>
    <a:accent4>
      <a:srgbClr val="77787B"/>
    </a:accent4>
    <a:accent5>
      <a:srgbClr val="000000"/>
    </a:accent5>
    <a:accent6>
      <a:srgbClr val="8496B0"/>
    </a:accent6>
    <a:hlink>
      <a:srgbClr val="A32638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IRI Presentation Colors">
    <a:dk1>
      <a:srgbClr val="002649"/>
    </a:dk1>
    <a:lt1>
      <a:srgbClr val="FFFFFF"/>
    </a:lt1>
    <a:dk2>
      <a:srgbClr val="002649"/>
    </a:dk2>
    <a:lt2>
      <a:srgbClr val="FFFFFF"/>
    </a:lt2>
    <a:accent1>
      <a:srgbClr val="002649"/>
    </a:accent1>
    <a:accent2>
      <a:srgbClr val="A32638"/>
    </a:accent2>
    <a:accent3>
      <a:srgbClr val="ADADB0"/>
    </a:accent3>
    <a:accent4>
      <a:srgbClr val="77787B"/>
    </a:accent4>
    <a:accent5>
      <a:srgbClr val="000000"/>
    </a:accent5>
    <a:accent6>
      <a:srgbClr val="8496B0"/>
    </a:accent6>
    <a:hlink>
      <a:srgbClr val="A32638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IRI Presentation Colors">
    <a:dk1>
      <a:srgbClr val="002649"/>
    </a:dk1>
    <a:lt1>
      <a:srgbClr val="FFFFFF"/>
    </a:lt1>
    <a:dk2>
      <a:srgbClr val="002649"/>
    </a:dk2>
    <a:lt2>
      <a:srgbClr val="FFFFFF"/>
    </a:lt2>
    <a:accent1>
      <a:srgbClr val="002649"/>
    </a:accent1>
    <a:accent2>
      <a:srgbClr val="A32638"/>
    </a:accent2>
    <a:accent3>
      <a:srgbClr val="ADADB0"/>
    </a:accent3>
    <a:accent4>
      <a:srgbClr val="77787B"/>
    </a:accent4>
    <a:accent5>
      <a:srgbClr val="000000"/>
    </a:accent5>
    <a:accent6>
      <a:srgbClr val="8496B0"/>
    </a:accent6>
    <a:hlink>
      <a:srgbClr val="A32638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IRI Presentation Colors">
    <a:dk1>
      <a:srgbClr val="002649"/>
    </a:dk1>
    <a:lt1>
      <a:srgbClr val="FFFFFF"/>
    </a:lt1>
    <a:dk2>
      <a:srgbClr val="002649"/>
    </a:dk2>
    <a:lt2>
      <a:srgbClr val="FFFFFF"/>
    </a:lt2>
    <a:accent1>
      <a:srgbClr val="002649"/>
    </a:accent1>
    <a:accent2>
      <a:srgbClr val="A32638"/>
    </a:accent2>
    <a:accent3>
      <a:srgbClr val="ADADB0"/>
    </a:accent3>
    <a:accent4>
      <a:srgbClr val="77787B"/>
    </a:accent4>
    <a:accent5>
      <a:srgbClr val="000000"/>
    </a:accent5>
    <a:accent6>
      <a:srgbClr val="8496B0"/>
    </a:accent6>
    <a:hlink>
      <a:srgbClr val="A32638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IRI Presentation Colors">
    <a:dk1>
      <a:srgbClr val="002649"/>
    </a:dk1>
    <a:lt1>
      <a:srgbClr val="FFFFFF"/>
    </a:lt1>
    <a:dk2>
      <a:srgbClr val="002649"/>
    </a:dk2>
    <a:lt2>
      <a:srgbClr val="FFFFFF"/>
    </a:lt2>
    <a:accent1>
      <a:srgbClr val="002649"/>
    </a:accent1>
    <a:accent2>
      <a:srgbClr val="A32638"/>
    </a:accent2>
    <a:accent3>
      <a:srgbClr val="ADADB0"/>
    </a:accent3>
    <a:accent4>
      <a:srgbClr val="77787B"/>
    </a:accent4>
    <a:accent5>
      <a:srgbClr val="000000"/>
    </a:accent5>
    <a:accent6>
      <a:srgbClr val="8496B0"/>
    </a:accent6>
    <a:hlink>
      <a:srgbClr val="A32638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5598</TotalTime>
  <Words>2129</Words>
  <Application>Microsoft Office PowerPoint</Application>
  <PresentationFormat>On-screen Show (4:3)</PresentationFormat>
  <Paragraphs>459</Paragraphs>
  <Slides>52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Calibri</vt:lpstr>
      <vt:lpstr>Cambria</vt:lpstr>
      <vt:lpstr>Microsoft Sans Serif</vt:lpstr>
      <vt:lpstr>Times New Roman</vt:lpstr>
      <vt:lpstr>Trebuchet MS</vt:lpstr>
      <vt:lpstr>Тема Office</vt:lpstr>
      <vt:lpstr>IRI Presentation</vt:lpstr>
      <vt:lpstr>1_IRI Presentation</vt:lpstr>
      <vt:lpstr>2_IRI Presentation</vt:lpstr>
      <vt:lpstr>1_Тема Office</vt:lpstr>
      <vt:lpstr>3_IRI Presentation</vt:lpstr>
      <vt:lpstr>Динаміка суспільно-політичних поглядів в Україні</vt:lpstr>
      <vt:lpstr>PowerPoint Presentation</vt:lpstr>
      <vt:lpstr>Розподіл регіонів</vt:lpstr>
      <vt:lpstr>Суттєва зацікавленість  до місцевих виборів 25 жовтня</vt:lpstr>
      <vt:lpstr>Наскільки ймовірним є Ваше голосування у наступних місцевих виборах?</vt:lpstr>
      <vt:lpstr>Наскільки ймовірним є Ваше голосування у наступних місцевих виборах?</vt:lpstr>
      <vt:lpstr>Якби парламентські вибори проводилися наступної неділі, а виборчий список виглядав би так, за яку політичну партію Ви би проголосували?</vt:lpstr>
      <vt:lpstr>Якби парламентські вибори проводилися наступної неділі, а виборчий список виглядав би так, за яку політичну партію Ви би проголосували?</vt:lpstr>
      <vt:lpstr>Незадоволення  темпом реформ триває</vt:lpstr>
      <vt:lpstr>Як Ви вважаєте, в цілому, справи в Україні йдуть у правильному чи неправильному напрямку?</vt:lpstr>
      <vt:lpstr>Ви схвалюєте чи не схвалюєте діяльність Верховної Ради України?</vt:lpstr>
      <vt:lpstr>Ви схвалюєте чи не схвалюєте діяльність Президента України Петра Порошенка?</vt:lpstr>
      <vt:lpstr>Ви схвалюєте чи не схвалюєте діяльність Кабінету Міністрів під керівництвом Арсенія Яценюка?</vt:lpstr>
      <vt:lpstr>Яким є Ваше ставлення до таких українських політиків та представників української влади?</vt:lpstr>
      <vt:lpstr>Як би Ви оцінили рівень своїх знань щодо змісту змін до Конституції України, які були внесені Президентом і затверджені у першому читанні Парламентом України 31 серпня?</vt:lpstr>
      <vt:lpstr>На Вашу думку, у разі їх прийняття ці конституційні зміни змінять ситуацію в Україні на краще чи на гірше?</vt:lpstr>
      <vt:lpstr>Як би Ви оцінили рівень своїх знань щодо змісту Закону України «Про місцеві вибори»?</vt:lpstr>
      <vt:lpstr>Чи підтримуєте Ви запровадження нової Патрульної поліції у містах Київ, Львів та Одеса? </vt:lpstr>
      <vt:lpstr>Як змінилося за останні 12 місяців економічне становище Вашої сім’ї?</vt:lpstr>
      <vt:lpstr>На Вашу думку, як зміниться економічне становище в Україні в найближчі 12 місяців?</vt:lpstr>
      <vt:lpstr>Зовнішньополітичні симпатії. Підтримка вступу до НАТО зростає</vt:lpstr>
      <vt:lpstr>Якби Україна могла стати членом тільки одного міжнародного економічного союзу, це слід було би зробити з:</vt:lpstr>
      <vt:lpstr>Якби сьогодні проводився референдум про вступ України в НАТО, як би Ви проголосували?</vt:lpstr>
      <vt:lpstr>Як би Ви оцінили своє ставлення до таких країн?</vt:lpstr>
      <vt:lpstr>Жінки та молодь у політиці</vt:lpstr>
      <vt:lpstr>Новий Закон України «Про місцеві вибори» вимагає, щоб у виборчому списку політичних партій було щонайменше 30% жінок. Ви схвалюєте таке рішення?</vt:lpstr>
      <vt:lpstr>Якщо на виборах є два кандидати з однаковим рівнем професійної кваліфікації, але один з них є чоловіком, а інша – жінкою, кого з кандидатів Ви більш схильні підтримати? </vt:lpstr>
      <vt:lpstr>Ви погоджуєтесь чи ні з таким твердженням: “Політики не дослухаються до потреб та думок жінок”?</vt:lpstr>
      <vt:lpstr>Ви погоджуєтесь чи ні з таким твердженням: “Політики не дослухаються до потреб та думок молодих людей”?</vt:lpstr>
      <vt:lpstr>Чи повинні українські жінки працювати на впливових посадах у державній владі?</vt:lpstr>
      <vt:lpstr>PowerPoint Presentation</vt:lpstr>
      <vt:lpstr>PowerPoint Presentation</vt:lpstr>
      <vt:lpstr>Закарпаття</vt:lpstr>
      <vt:lpstr>PowerPoint Presentation</vt:lpstr>
      <vt:lpstr>На Вашу думку, яка інституція несе основну відповідальність за покращення стандарту життя та якості життя українців?</vt:lpstr>
      <vt:lpstr>На Вашу думку, чи потрібно передавати більше прав від центральної влади місцевим владам та громадам?</vt:lpstr>
      <vt:lpstr>На Вашу думку, чи місцеві влади та громади спроможні взяти на себе більший обсяг прав внаслідок можливої реформи децентралізації?</vt:lpstr>
      <vt:lpstr>На Вашу думку, хто повинен нести основну відповідальність за вирішення місцевих питань та надання послуг у Вашій місцевій громаді?</vt:lpstr>
      <vt:lpstr>Чи схвалюєте Ви призначення Геннадія Москаля Головою Закарпатської обласної державної адміністрації?</vt:lpstr>
      <vt:lpstr>Чи схвалюєте Ви роботу…</vt:lpstr>
      <vt:lpstr>На Вашу думку, яка сфера повинна бути пріоритетом для роботи Голови Закарпатської обласної державної адміністрації? </vt:lpstr>
      <vt:lpstr>У липні цього року у Мукачево відбулися збройні простистояння між формуванням «Правого Сектору» і місцевої міліції. На Вашу думку, хто несе відповідальність в першу чергу за події в Мукачевому?</vt:lpstr>
      <vt:lpstr>Чи відчуваєте Ви, що на громадян України, рідною мовою яких не є українська, здійснюються тиск чи погрози через їх мову?</vt:lpstr>
      <vt:lpstr>Чи підтримуєте Ви рішення Російської Федерації надіслати в Україну свої війська задля «захисту російськомовного населення»?</vt:lpstr>
      <vt:lpstr>Як Ви оцінюєте дії Росії щодо Криму?</vt:lpstr>
      <vt:lpstr>На Вашу думку, Україна повинна …</vt:lpstr>
      <vt:lpstr>На Вашу думку, яким повинен бути статус Закарпаття? </vt:lpstr>
      <vt:lpstr>Як часто Ви виїжджаєте за межі Закарпаття?</vt:lpstr>
      <vt:lpstr>Куди Ви виїжджаєте за межі Закарпаття?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tbyk</cp:lastModifiedBy>
  <cp:revision>516</cp:revision>
  <cp:lastPrinted>2015-10-14T15:47:12Z</cp:lastPrinted>
  <dcterms:created xsi:type="dcterms:W3CDTF">2015-07-20T07:28:00Z</dcterms:created>
  <dcterms:modified xsi:type="dcterms:W3CDTF">2015-10-14T15:58:58Z</dcterms:modified>
</cp:coreProperties>
</file>